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61" r:id="rId2"/>
    <p:sldId id="256" r:id="rId3"/>
    <p:sldId id="257" r:id="rId4"/>
    <p:sldId id="258" r:id="rId5"/>
    <p:sldId id="259" r:id="rId6"/>
    <p:sldId id="262" r:id="rId7"/>
    <p:sldId id="260"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76" autoAdjust="0"/>
    <p:restoredTop sz="94660"/>
  </p:normalViewPr>
  <p:slideViewPr>
    <p:cSldViewPr snapToGrid="0">
      <p:cViewPr varScale="1">
        <p:scale>
          <a:sx n="108" d="100"/>
          <a:sy n="108" d="100"/>
        </p:scale>
        <p:origin x="114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541AE41-EEE3-470D-8E7B-553D700238BD}"/>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4E913547-E7C4-456F-A826-996FA0EC19E3}"/>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endParaRPr kumimoji="1" lang="ja-JP" altLang="en-US"/>
          </a:p>
        </p:txBody>
      </p:sp>
      <p:sp>
        <p:nvSpPr>
          <p:cNvPr id="4" name="フッター プレースホルダー 3">
            <a:extLst>
              <a:ext uri="{FF2B5EF4-FFF2-40B4-BE49-F238E27FC236}">
                <a16:creationId xmlns:a16="http://schemas.microsoft.com/office/drawing/2014/main" id="{8EF740FB-ED8F-4D0D-9BDE-8E86822FF8E7}"/>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08E00A9D-1C30-4306-80E8-83B1344E7ACD}"/>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EAD4A284-FFFA-425D-AD14-1A3822065593}" type="slidenum">
              <a:rPr kumimoji="1" lang="ja-JP" altLang="en-US" smtClean="0"/>
              <a:t>‹#›</a:t>
            </a:fld>
            <a:endParaRPr kumimoji="1" lang="ja-JP" altLang="en-US"/>
          </a:p>
        </p:txBody>
      </p:sp>
    </p:spTree>
    <p:extLst>
      <p:ext uri="{BB962C8B-B14F-4D97-AF65-F5344CB8AC3E}">
        <p14:creationId xmlns:p14="http://schemas.microsoft.com/office/powerpoint/2010/main" val="155440537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F362269A-FD7D-4FD6-A7DD-26AC0A32B8F4}" type="slidenum">
              <a:rPr kumimoji="1" lang="ja-JP" altLang="en-US" smtClean="0"/>
              <a:t>‹#›</a:t>
            </a:fld>
            <a:endParaRPr kumimoji="1" lang="ja-JP" altLang="en-US"/>
          </a:p>
        </p:txBody>
      </p:sp>
    </p:spTree>
    <p:extLst>
      <p:ext uri="{BB962C8B-B14F-4D97-AF65-F5344CB8AC3E}">
        <p14:creationId xmlns:p14="http://schemas.microsoft.com/office/powerpoint/2010/main" val="313222954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362269A-FD7D-4FD6-A7DD-26AC0A32B8F4}" type="slidenum">
              <a:rPr kumimoji="1" lang="ja-JP" altLang="en-US" smtClean="0"/>
              <a:t>2</a:t>
            </a:fld>
            <a:endParaRPr kumimoji="1" lang="ja-JP" altLang="en-US"/>
          </a:p>
        </p:txBody>
      </p:sp>
      <p:sp>
        <p:nvSpPr>
          <p:cNvPr id="5" name="日付プレースホルダー 4">
            <a:extLst>
              <a:ext uri="{FF2B5EF4-FFF2-40B4-BE49-F238E27FC236}">
                <a16:creationId xmlns:a16="http://schemas.microsoft.com/office/drawing/2014/main" id="{FCB5F701-0C84-4397-A335-0B90134A1B96}"/>
              </a:ext>
            </a:extLst>
          </p:cNvPr>
          <p:cNvSpPr>
            <a:spLocks noGrp="1"/>
          </p:cNvSpPr>
          <p:nvPr>
            <p:ph type="dt" idx="1"/>
          </p:nvPr>
        </p:nvSpPr>
        <p:spPr/>
        <p:txBody>
          <a:bodyPr/>
          <a:lstStyle/>
          <a:p>
            <a:endParaRPr kumimoji="1" lang="ja-JP" altLang="en-US"/>
          </a:p>
        </p:txBody>
      </p:sp>
    </p:spTree>
    <p:extLst>
      <p:ext uri="{BB962C8B-B14F-4D97-AF65-F5344CB8AC3E}">
        <p14:creationId xmlns:p14="http://schemas.microsoft.com/office/powerpoint/2010/main" val="1630235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F362269A-FD7D-4FD6-A7DD-26AC0A32B8F4}" type="slidenum">
              <a:rPr kumimoji="1" lang="ja-JP" altLang="en-US" smtClean="0"/>
              <a:t>3</a:t>
            </a:fld>
            <a:endParaRPr kumimoji="1" lang="ja-JP" altLang="en-US"/>
          </a:p>
        </p:txBody>
      </p:sp>
    </p:spTree>
    <p:extLst>
      <p:ext uri="{BB962C8B-B14F-4D97-AF65-F5344CB8AC3E}">
        <p14:creationId xmlns:p14="http://schemas.microsoft.com/office/powerpoint/2010/main" val="875554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F362269A-FD7D-4FD6-A7DD-26AC0A32B8F4}" type="slidenum">
              <a:rPr kumimoji="1" lang="ja-JP" altLang="en-US" smtClean="0"/>
              <a:t>4</a:t>
            </a:fld>
            <a:endParaRPr kumimoji="1" lang="ja-JP" altLang="en-US"/>
          </a:p>
        </p:txBody>
      </p:sp>
    </p:spTree>
    <p:extLst>
      <p:ext uri="{BB962C8B-B14F-4D97-AF65-F5344CB8AC3E}">
        <p14:creationId xmlns:p14="http://schemas.microsoft.com/office/powerpoint/2010/main" val="3507843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F362269A-FD7D-4FD6-A7DD-26AC0A32B8F4}" type="slidenum">
              <a:rPr kumimoji="1" lang="ja-JP" altLang="en-US" smtClean="0"/>
              <a:t>6</a:t>
            </a:fld>
            <a:endParaRPr kumimoji="1" lang="ja-JP" altLang="en-US"/>
          </a:p>
        </p:txBody>
      </p:sp>
    </p:spTree>
    <p:extLst>
      <p:ext uri="{BB962C8B-B14F-4D97-AF65-F5344CB8AC3E}">
        <p14:creationId xmlns:p14="http://schemas.microsoft.com/office/powerpoint/2010/main" val="3606730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362269A-FD7D-4FD6-A7DD-26AC0A32B8F4}" type="slidenum">
              <a:rPr kumimoji="1" lang="ja-JP" altLang="en-US" smtClean="0"/>
              <a:t>7</a:t>
            </a:fld>
            <a:endParaRPr kumimoji="1" lang="ja-JP" altLang="en-US"/>
          </a:p>
        </p:txBody>
      </p:sp>
      <p:sp>
        <p:nvSpPr>
          <p:cNvPr id="5" name="日付プレースホルダー 4">
            <a:extLst>
              <a:ext uri="{FF2B5EF4-FFF2-40B4-BE49-F238E27FC236}">
                <a16:creationId xmlns:a16="http://schemas.microsoft.com/office/drawing/2014/main" id="{EA44E8EB-90D3-4CC0-A381-90E97F4C6420}"/>
              </a:ext>
            </a:extLst>
          </p:cNvPr>
          <p:cNvSpPr>
            <a:spLocks noGrp="1"/>
          </p:cNvSpPr>
          <p:nvPr>
            <p:ph type="dt" idx="1"/>
          </p:nvPr>
        </p:nvSpPr>
        <p:spPr/>
        <p:txBody>
          <a:bodyPr/>
          <a:lstStyle/>
          <a:p>
            <a:endParaRPr kumimoji="1" lang="ja-JP" altLang="en-US"/>
          </a:p>
        </p:txBody>
      </p:sp>
    </p:spTree>
    <p:extLst>
      <p:ext uri="{BB962C8B-B14F-4D97-AF65-F5344CB8AC3E}">
        <p14:creationId xmlns:p14="http://schemas.microsoft.com/office/powerpoint/2010/main" val="4193978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594746-C79B-415D-AA78-7BB0A58B68C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702D2A7-8254-411D-9697-412F9970A1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F2489F3-6FC7-4044-A451-A29F9240BF84}"/>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5" name="フッター プレースホルダー 4">
            <a:extLst>
              <a:ext uri="{FF2B5EF4-FFF2-40B4-BE49-F238E27FC236}">
                <a16:creationId xmlns:a16="http://schemas.microsoft.com/office/drawing/2014/main" id="{ABF54EB3-9998-48E7-B33C-7A273DB88B4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A59A56D-D661-4386-ACD9-E79F3BF31280}"/>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314751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768377-A439-48F6-B632-0C5505EFD2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07C25D7-83B7-4DB8-9617-6E317BF8FEC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E48A9CC-CF70-4EAE-B222-FD2BE48CA4D9}"/>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5" name="フッター プレースホルダー 4">
            <a:extLst>
              <a:ext uri="{FF2B5EF4-FFF2-40B4-BE49-F238E27FC236}">
                <a16:creationId xmlns:a16="http://schemas.microsoft.com/office/drawing/2014/main" id="{B470F563-4953-4DE7-ADF0-81B4D5D6DE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B342D04-671F-4F9B-B709-248B7B45790C}"/>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1951569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9BEC0CD-7534-4690-892D-9DB49112B70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69273ED-082F-4276-B603-011574942DF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9E706F2-8550-44C1-A699-9FE0439222A6}"/>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5" name="フッター プレースホルダー 4">
            <a:extLst>
              <a:ext uri="{FF2B5EF4-FFF2-40B4-BE49-F238E27FC236}">
                <a16:creationId xmlns:a16="http://schemas.microsoft.com/office/drawing/2014/main" id="{C5E6DBEF-A1E4-486D-9EF6-F6247DFC91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6501DF-298B-4B82-A272-A070F9F1E7A8}"/>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564593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CA8988-0FC4-4EA8-9EB9-CF81EF320F9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11BE98A-AFF8-4258-B297-F07DA7AFB7C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5D984F6-3665-4442-A0B8-59B0E324D789}"/>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5" name="フッター プレースホルダー 4">
            <a:extLst>
              <a:ext uri="{FF2B5EF4-FFF2-40B4-BE49-F238E27FC236}">
                <a16:creationId xmlns:a16="http://schemas.microsoft.com/office/drawing/2014/main" id="{23D93CC0-0A95-429C-B4BC-04D3DAA2994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8FBFF01-CDDE-4DEB-8C28-60C43840AA03}"/>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45206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3134C8-5366-4B87-9BC3-DAA280FAEAC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CDA18D3-729E-44FF-B687-EFB5FAA08B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8F2CD72-C0F1-4524-BDA8-EC835772EB98}"/>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5" name="フッター プレースホルダー 4">
            <a:extLst>
              <a:ext uri="{FF2B5EF4-FFF2-40B4-BE49-F238E27FC236}">
                <a16:creationId xmlns:a16="http://schemas.microsoft.com/office/drawing/2014/main" id="{DD82BB37-A45B-41A2-9F20-F00924B88E2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E428ED1-3727-4A96-8EA3-0F31D6E360E8}"/>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2428349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704F9D-7D13-4188-8DEE-DEEE39C297B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BDB370D-E27D-4E45-A417-C784D1DBDA4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33625E0-386E-4E6D-BD96-0CEFBF8D703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34DEB0-37ED-41E1-863F-921A89F6FCA6}"/>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6" name="フッター プレースホルダー 5">
            <a:extLst>
              <a:ext uri="{FF2B5EF4-FFF2-40B4-BE49-F238E27FC236}">
                <a16:creationId xmlns:a16="http://schemas.microsoft.com/office/drawing/2014/main" id="{8DCC1C17-9479-4F20-B271-F2661466551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1CE975B-5C0E-46D4-9A73-99A77DD39218}"/>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3497858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E142B4-EF62-48F8-8838-586A20AD295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E588950-8984-4B8E-B666-B3182D48DF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A7DE605-44DE-4F8C-BEFC-07DCF821AD6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0DB0242-7C6D-4AEA-9D5E-71BDFBF6C6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4524DD0-4D52-42AD-9272-7DBBFAD6CCD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D2DC7B-9767-4C43-A9E8-20BEB5F1F8E9}"/>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8" name="フッター プレースホルダー 7">
            <a:extLst>
              <a:ext uri="{FF2B5EF4-FFF2-40B4-BE49-F238E27FC236}">
                <a16:creationId xmlns:a16="http://schemas.microsoft.com/office/drawing/2014/main" id="{C699E219-9419-455E-80DD-FC1425B7A77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72C0DCB-866A-4392-96AB-3163D146BCEE}"/>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695955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8A2804-2BE3-4079-8853-A878C854FF9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AF62383-BCB5-4EA3-8D11-A8CB24B1E464}"/>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4" name="フッター プレースホルダー 3">
            <a:extLst>
              <a:ext uri="{FF2B5EF4-FFF2-40B4-BE49-F238E27FC236}">
                <a16:creationId xmlns:a16="http://schemas.microsoft.com/office/drawing/2014/main" id="{C0A0FFC2-A4A2-48DF-865B-627A5C3071C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3605B32-32EA-4D63-9AA2-9744189E562E}"/>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3933725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B347C0D-BF5B-45A7-B066-B619175854CF}"/>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3" name="フッター プレースホルダー 2">
            <a:extLst>
              <a:ext uri="{FF2B5EF4-FFF2-40B4-BE49-F238E27FC236}">
                <a16:creationId xmlns:a16="http://schemas.microsoft.com/office/drawing/2014/main" id="{D855A79D-DB81-4FCD-A875-2596DC2C707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652DD42-944B-464E-910E-B778145C8D35}"/>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775776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32AA08-BEFF-4E65-8063-4B3A3345B3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2158D45-E05C-4C30-9A60-774D3D1998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9BCA9F-B0DB-412D-A96E-E16E9800C9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D9F34C8-180D-4DEF-9D4A-03F81DAA13B4}"/>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6" name="フッター プレースホルダー 5">
            <a:extLst>
              <a:ext uri="{FF2B5EF4-FFF2-40B4-BE49-F238E27FC236}">
                <a16:creationId xmlns:a16="http://schemas.microsoft.com/office/drawing/2014/main" id="{25509889-E407-4A56-839E-3E9B6E4CE4E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911A36B-575E-4D6E-AA76-599BD445F888}"/>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65416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365703-90EA-4AEF-B36A-B0F58C32622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5F0AF9C-A5AC-4624-811D-20482A2363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EA3377D-3856-4D31-9291-C174A2359E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E5E9DA3-5D3E-47DE-80BF-8D4FB8E39252}"/>
              </a:ext>
            </a:extLst>
          </p:cNvPr>
          <p:cNvSpPr>
            <a:spLocks noGrp="1"/>
          </p:cNvSpPr>
          <p:nvPr>
            <p:ph type="dt" sz="half" idx="10"/>
          </p:nvPr>
        </p:nvSpPr>
        <p:spPr/>
        <p:txBody>
          <a:bodyPr/>
          <a:lstStyle/>
          <a:p>
            <a:fld id="{594CDC8F-9041-4739-A2A9-E880422BD2B0}" type="datetimeFigureOut">
              <a:rPr kumimoji="1" lang="ja-JP" altLang="en-US" smtClean="0"/>
              <a:t>2023/11/8</a:t>
            </a:fld>
            <a:endParaRPr kumimoji="1" lang="ja-JP" altLang="en-US"/>
          </a:p>
        </p:txBody>
      </p:sp>
      <p:sp>
        <p:nvSpPr>
          <p:cNvPr id="6" name="フッター プレースホルダー 5">
            <a:extLst>
              <a:ext uri="{FF2B5EF4-FFF2-40B4-BE49-F238E27FC236}">
                <a16:creationId xmlns:a16="http://schemas.microsoft.com/office/drawing/2014/main" id="{A89A6732-5CF2-4B09-B63C-392BD4DB97E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0D59985-1ADC-491F-872D-BD2E4D068326}"/>
              </a:ext>
            </a:extLst>
          </p:cNvPr>
          <p:cNvSpPr>
            <a:spLocks noGrp="1"/>
          </p:cNvSpPr>
          <p:nvPr>
            <p:ph type="sldNum" sz="quarter" idx="12"/>
          </p:nvPr>
        </p:nvSpPr>
        <p:spPr/>
        <p:txBody>
          <a:body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2299387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CBBD6C6-F6E9-46BF-AA11-C96897BAEC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CC13C5E-1E2C-4746-B854-2C254D7DF3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C0AF1BA-E5D2-4887-9E43-7CB31ABC01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4CDC8F-9041-4739-A2A9-E880422BD2B0}" type="datetimeFigureOut">
              <a:rPr kumimoji="1" lang="ja-JP" altLang="en-US" smtClean="0"/>
              <a:t>2023/11/8</a:t>
            </a:fld>
            <a:endParaRPr kumimoji="1" lang="ja-JP" altLang="en-US"/>
          </a:p>
        </p:txBody>
      </p:sp>
      <p:sp>
        <p:nvSpPr>
          <p:cNvPr id="5" name="フッター プレースホルダー 4">
            <a:extLst>
              <a:ext uri="{FF2B5EF4-FFF2-40B4-BE49-F238E27FC236}">
                <a16:creationId xmlns:a16="http://schemas.microsoft.com/office/drawing/2014/main" id="{823E119F-BF7F-47C2-B4EA-E2ED96DCFF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EA53AF5-49BA-4410-96D4-6744FFBF00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947E3C-D4D3-49F1-9544-A828155F4A98}" type="slidenum">
              <a:rPr kumimoji="1" lang="ja-JP" altLang="en-US" smtClean="0"/>
              <a:t>‹#›</a:t>
            </a:fld>
            <a:endParaRPr kumimoji="1" lang="ja-JP" altLang="en-US"/>
          </a:p>
        </p:txBody>
      </p:sp>
    </p:spTree>
    <p:extLst>
      <p:ext uri="{BB962C8B-B14F-4D97-AF65-F5344CB8AC3E}">
        <p14:creationId xmlns:p14="http://schemas.microsoft.com/office/powerpoint/2010/main" val="2862564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18" Type="http://schemas.openxmlformats.org/officeDocument/2006/relationships/image" Target="../media/image16.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jp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jpg"/><Relationship Id="rId5" Type="http://schemas.openxmlformats.org/officeDocument/2006/relationships/image" Target="../media/image3.jpg"/><Relationship Id="rId15" Type="http://schemas.openxmlformats.org/officeDocument/2006/relationships/image" Target="../media/image1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 Id="rId14" Type="http://schemas.openxmlformats.org/officeDocument/2006/relationships/image" Target="../media/image12.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81F721-2B32-4AAB-9A65-B2DC1FF27379}"/>
              </a:ext>
            </a:extLst>
          </p:cNvPr>
          <p:cNvSpPr>
            <a:spLocks noGrp="1"/>
          </p:cNvSpPr>
          <p:nvPr>
            <p:ph type="ctrTitle"/>
          </p:nvPr>
        </p:nvSpPr>
        <p:spPr>
          <a:xfrm>
            <a:off x="120501" y="0"/>
            <a:ext cx="11950995" cy="882502"/>
          </a:xfrm>
        </p:spPr>
        <p:txBody>
          <a:bodyPr>
            <a:noAutofit/>
          </a:bodyPr>
          <a:lstStyle/>
          <a:p>
            <a:r>
              <a:rPr kumimoji="1" lang="ja-JP" altLang="en-US" sz="5400" dirty="0"/>
              <a:t>健康習慣と健康診断後の対応について</a:t>
            </a:r>
          </a:p>
        </p:txBody>
      </p:sp>
      <p:sp>
        <p:nvSpPr>
          <p:cNvPr id="3" name="字幕 2">
            <a:extLst>
              <a:ext uri="{FF2B5EF4-FFF2-40B4-BE49-F238E27FC236}">
                <a16:creationId xmlns:a16="http://schemas.microsoft.com/office/drawing/2014/main" id="{0834642A-12FF-44EF-B980-3041FAFFE305}"/>
              </a:ext>
            </a:extLst>
          </p:cNvPr>
          <p:cNvSpPr>
            <a:spLocks noGrp="1"/>
          </p:cNvSpPr>
          <p:nvPr>
            <p:ph type="subTitle" idx="1"/>
          </p:nvPr>
        </p:nvSpPr>
        <p:spPr>
          <a:xfrm>
            <a:off x="1165353" y="1134737"/>
            <a:ext cx="9861292" cy="5269475"/>
          </a:xfrm>
        </p:spPr>
        <p:txBody>
          <a:bodyPr>
            <a:noAutofit/>
          </a:bodyPr>
          <a:lstStyle/>
          <a:p>
            <a:pPr algn="l"/>
            <a:r>
              <a:rPr lang="ja-JP" altLang="en-US" sz="3200" dirty="0"/>
              <a:t>１．「労災二次健診」と「二次健診」</a:t>
            </a:r>
            <a:endParaRPr lang="en-US" altLang="ja-JP" sz="3200" dirty="0"/>
          </a:p>
          <a:p>
            <a:pPr algn="l"/>
            <a:endParaRPr lang="en-US" altLang="ja-JP" sz="3200" dirty="0"/>
          </a:p>
          <a:p>
            <a:pPr algn="l"/>
            <a:r>
              <a:rPr lang="ja-JP" altLang="en-US" sz="3200" dirty="0"/>
              <a:t>２．会社の産業医による「就業判定」と部門間協議</a:t>
            </a:r>
            <a:endParaRPr lang="en-US" altLang="ja-JP" sz="3200" dirty="0"/>
          </a:p>
          <a:p>
            <a:pPr algn="l"/>
            <a:endParaRPr lang="en-US" altLang="ja-JP" sz="3200" dirty="0"/>
          </a:p>
          <a:p>
            <a:pPr algn="l"/>
            <a:r>
              <a:rPr lang="ja-JP" altLang="en-US" sz="3200" dirty="0"/>
              <a:t>３．懸念されるさまざまな病気</a:t>
            </a:r>
            <a:endParaRPr lang="en-US" altLang="ja-JP" sz="3200" dirty="0"/>
          </a:p>
          <a:p>
            <a:pPr algn="l"/>
            <a:endParaRPr lang="en-US" altLang="ja-JP" sz="3200" dirty="0"/>
          </a:p>
          <a:p>
            <a:pPr algn="l"/>
            <a:r>
              <a:rPr lang="ja-JP" altLang="en-US" sz="3200" dirty="0"/>
              <a:t>４．「安全配慮義務」と「自己保健義務」</a:t>
            </a:r>
            <a:endParaRPr lang="en-US" altLang="ja-JP" sz="3200" dirty="0"/>
          </a:p>
          <a:p>
            <a:pPr algn="l"/>
            <a:endParaRPr lang="en-US" altLang="ja-JP" sz="3200" dirty="0"/>
          </a:p>
          <a:p>
            <a:pPr algn="l"/>
            <a:r>
              <a:rPr lang="ja-JP" altLang="en-US" sz="3200" dirty="0"/>
              <a:t>５．「特定健診」と「特定保健指導」</a:t>
            </a:r>
          </a:p>
        </p:txBody>
      </p:sp>
      <p:sp>
        <p:nvSpPr>
          <p:cNvPr id="4" name="正方形/長方形 3">
            <a:extLst>
              <a:ext uri="{FF2B5EF4-FFF2-40B4-BE49-F238E27FC236}">
                <a16:creationId xmlns:a16="http://schemas.microsoft.com/office/drawing/2014/main" id="{48761BB1-6F0F-4E77-A7F7-A1BBC6205F96}"/>
              </a:ext>
            </a:extLst>
          </p:cNvPr>
          <p:cNvSpPr/>
          <p:nvPr/>
        </p:nvSpPr>
        <p:spPr>
          <a:xfrm>
            <a:off x="9830937" y="6268598"/>
            <a:ext cx="2361063" cy="589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油研工業株式会社</a:t>
            </a:r>
            <a:endParaRPr kumimoji="1" lang="en-US" altLang="ja-JP" dirty="0">
              <a:solidFill>
                <a:schemeClr val="tx1"/>
              </a:solidFill>
            </a:endParaRPr>
          </a:p>
          <a:p>
            <a:pPr algn="ctr"/>
            <a:r>
              <a:rPr kumimoji="1" lang="ja-JP" altLang="en-US" dirty="0">
                <a:solidFill>
                  <a:schemeClr val="tx1"/>
                </a:solidFill>
              </a:rPr>
              <a:t>油研健康保険組合</a:t>
            </a:r>
          </a:p>
        </p:txBody>
      </p:sp>
    </p:spTree>
    <p:extLst>
      <p:ext uri="{BB962C8B-B14F-4D97-AF65-F5344CB8AC3E}">
        <p14:creationId xmlns:p14="http://schemas.microsoft.com/office/powerpoint/2010/main" val="3858810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3" name="図 22">
            <a:extLst>
              <a:ext uri="{FF2B5EF4-FFF2-40B4-BE49-F238E27FC236}">
                <a16:creationId xmlns:a16="http://schemas.microsoft.com/office/drawing/2014/main" id="{C6DA66E8-EC29-4485-B8B8-56B80B1F35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0334" y="4037066"/>
            <a:ext cx="1623299" cy="1882086"/>
          </a:xfrm>
          <a:prstGeom prst="rect">
            <a:avLst/>
          </a:prstGeom>
        </p:spPr>
      </p:pic>
      <p:sp>
        <p:nvSpPr>
          <p:cNvPr id="38" name="矢印: 右 37">
            <a:extLst>
              <a:ext uri="{FF2B5EF4-FFF2-40B4-BE49-F238E27FC236}">
                <a16:creationId xmlns:a16="http://schemas.microsoft.com/office/drawing/2014/main" id="{477B4B4A-6FA2-49E7-B6FC-DE47A7DE70CD}"/>
              </a:ext>
            </a:extLst>
          </p:cNvPr>
          <p:cNvSpPr/>
          <p:nvPr/>
        </p:nvSpPr>
        <p:spPr>
          <a:xfrm rot="2967323">
            <a:off x="617723" y="5193096"/>
            <a:ext cx="654668" cy="29904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矢印: 右 36">
            <a:extLst>
              <a:ext uri="{FF2B5EF4-FFF2-40B4-BE49-F238E27FC236}">
                <a16:creationId xmlns:a16="http://schemas.microsoft.com/office/drawing/2014/main" id="{1B38EE19-4428-4F15-8365-085DA880863E}"/>
              </a:ext>
            </a:extLst>
          </p:cNvPr>
          <p:cNvSpPr/>
          <p:nvPr/>
        </p:nvSpPr>
        <p:spPr>
          <a:xfrm rot="1138673">
            <a:off x="1597891" y="3313755"/>
            <a:ext cx="6847566" cy="2601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矢印: 右 35">
            <a:extLst>
              <a:ext uri="{FF2B5EF4-FFF2-40B4-BE49-F238E27FC236}">
                <a16:creationId xmlns:a16="http://schemas.microsoft.com/office/drawing/2014/main" id="{483B0EB9-4C12-4EB7-AE11-155919406C51}"/>
              </a:ext>
            </a:extLst>
          </p:cNvPr>
          <p:cNvSpPr/>
          <p:nvPr/>
        </p:nvSpPr>
        <p:spPr>
          <a:xfrm>
            <a:off x="7416800" y="2412701"/>
            <a:ext cx="2580965" cy="26695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矢印: 右 34">
            <a:extLst>
              <a:ext uri="{FF2B5EF4-FFF2-40B4-BE49-F238E27FC236}">
                <a16:creationId xmlns:a16="http://schemas.microsoft.com/office/drawing/2014/main" id="{BAC3C8DF-E93E-4EC9-8264-EDEEB8AD51DE}"/>
              </a:ext>
            </a:extLst>
          </p:cNvPr>
          <p:cNvSpPr/>
          <p:nvPr/>
        </p:nvSpPr>
        <p:spPr>
          <a:xfrm>
            <a:off x="7349105" y="895526"/>
            <a:ext cx="2648660" cy="2669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右 33">
            <a:extLst>
              <a:ext uri="{FF2B5EF4-FFF2-40B4-BE49-F238E27FC236}">
                <a16:creationId xmlns:a16="http://schemas.microsoft.com/office/drawing/2014/main" id="{9D1C090D-1E89-4557-AB1E-E60CBF33D81C}"/>
              </a:ext>
            </a:extLst>
          </p:cNvPr>
          <p:cNvSpPr/>
          <p:nvPr/>
        </p:nvSpPr>
        <p:spPr>
          <a:xfrm rot="856813">
            <a:off x="700315" y="1004066"/>
            <a:ext cx="5321218" cy="2765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a:extLst>
              <a:ext uri="{FF2B5EF4-FFF2-40B4-BE49-F238E27FC236}">
                <a16:creationId xmlns:a16="http://schemas.microsoft.com/office/drawing/2014/main" id="{A80ED3F9-80E1-40D3-8AFF-F908D0A2670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7349" y="135358"/>
            <a:ext cx="1551660" cy="1228915"/>
          </a:xfrm>
          <a:prstGeom prst="rect">
            <a:avLst/>
          </a:prstGeom>
        </p:spPr>
      </p:pic>
      <p:pic>
        <p:nvPicPr>
          <p:cNvPr id="5" name="図 4">
            <a:extLst>
              <a:ext uri="{FF2B5EF4-FFF2-40B4-BE49-F238E27FC236}">
                <a16:creationId xmlns:a16="http://schemas.microsoft.com/office/drawing/2014/main" id="{4F3470B3-6AD8-4F4A-A750-ABB54337180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94235" y="501038"/>
            <a:ext cx="1157523" cy="1383381"/>
          </a:xfrm>
          <a:prstGeom prst="rect">
            <a:avLst/>
          </a:prstGeom>
        </p:spPr>
      </p:pic>
      <p:pic>
        <p:nvPicPr>
          <p:cNvPr id="7" name="図 6">
            <a:extLst>
              <a:ext uri="{FF2B5EF4-FFF2-40B4-BE49-F238E27FC236}">
                <a16:creationId xmlns:a16="http://schemas.microsoft.com/office/drawing/2014/main" id="{4AD7CFD1-AA16-4C32-849E-EE298F3EFCA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51353" y="796151"/>
            <a:ext cx="2037856" cy="1516165"/>
          </a:xfrm>
          <a:prstGeom prst="rect">
            <a:avLst/>
          </a:prstGeom>
        </p:spPr>
      </p:pic>
      <p:pic>
        <p:nvPicPr>
          <p:cNvPr id="11" name="図 10">
            <a:extLst>
              <a:ext uri="{FF2B5EF4-FFF2-40B4-BE49-F238E27FC236}">
                <a16:creationId xmlns:a16="http://schemas.microsoft.com/office/drawing/2014/main" id="{48540D93-56C4-4C0B-B121-36AA7084277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28376" y="350713"/>
            <a:ext cx="1397413" cy="1670079"/>
          </a:xfrm>
          <a:prstGeom prst="rect">
            <a:avLst/>
          </a:prstGeom>
        </p:spPr>
      </p:pic>
      <p:pic>
        <p:nvPicPr>
          <p:cNvPr id="13" name="図 12">
            <a:extLst>
              <a:ext uri="{FF2B5EF4-FFF2-40B4-BE49-F238E27FC236}">
                <a16:creationId xmlns:a16="http://schemas.microsoft.com/office/drawing/2014/main" id="{BC260969-B536-4E46-A272-EA9C16ACB6E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217057" y="1906066"/>
            <a:ext cx="1159457" cy="1361101"/>
          </a:xfrm>
          <a:prstGeom prst="rect">
            <a:avLst/>
          </a:prstGeom>
        </p:spPr>
      </p:pic>
      <p:pic>
        <p:nvPicPr>
          <p:cNvPr id="15" name="図 14">
            <a:extLst>
              <a:ext uri="{FF2B5EF4-FFF2-40B4-BE49-F238E27FC236}">
                <a16:creationId xmlns:a16="http://schemas.microsoft.com/office/drawing/2014/main" id="{C3E9AB98-34B7-411E-880B-7E77444A46B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068180" y="366859"/>
            <a:ext cx="1343317" cy="1467838"/>
          </a:xfrm>
          <a:prstGeom prst="rect">
            <a:avLst/>
          </a:prstGeom>
        </p:spPr>
      </p:pic>
      <p:pic>
        <p:nvPicPr>
          <p:cNvPr id="17" name="図 16">
            <a:extLst>
              <a:ext uri="{FF2B5EF4-FFF2-40B4-BE49-F238E27FC236}">
                <a16:creationId xmlns:a16="http://schemas.microsoft.com/office/drawing/2014/main" id="{DB27AE82-0326-47ED-8F0B-373E65A1BC1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053888" y="1071026"/>
            <a:ext cx="1890755" cy="1865657"/>
          </a:xfrm>
          <a:prstGeom prst="rect">
            <a:avLst/>
          </a:prstGeom>
        </p:spPr>
      </p:pic>
      <p:pic>
        <p:nvPicPr>
          <p:cNvPr id="19" name="図 18">
            <a:extLst>
              <a:ext uri="{FF2B5EF4-FFF2-40B4-BE49-F238E27FC236}">
                <a16:creationId xmlns:a16="http://schemas.microsoft.com/office/drawing/2014/main" id="{FCB17AD0-6E2C-4AF3-9BCB-FE5B02DC3F2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47798" y="3283471"/>
            <a:ext cx="1500499" cy="1669569"/>
          </a:xfrm>
          <a:prstGeom prst="rect">
            <a:avLst/>
          </a:prstGeom>
        </p:spPr>
      </p:pic>
      <p:pic>
        <p:nvPicPr>
          <p:cNvPr id="21" name="図 20">
            <a:extLst>
              <a:ext uri="{FF2B5EF4-FFF2-40B4-BE49-F238E27FC236}">
                <a16:creationId xmlns:a16="http://schemas.microsoft.com/office/drawing/2014/main" id="{0AE7D2F3-9C47-4190-8B54-C91FC56093D7}"/>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35752" y="1566645"/>
            <a:ext cx="1500958" cy="1670080"/>
          </a:xfrm>
          <a:prstGeom prst="rect">
            <a:avLst/>
          </a:prstGeom>
        </p:spPr>
      </p:pic>
      <p:pic>
        <p:nvPicPr>
          <p:cNvPr id="24" name="図 23">
            <a:extLst>
              <a:ext uri="{FF2B5EF4-FFF2-40B4-BE49-F238E27FC236}">
                <a16:creationId xmlns:a16="http://schemas.microsoft.com/office/drawing/2014/main" id="{7C99446F-C367-4E8F-B697-A0280E4FB6A0}"/>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51562" y="5163761"/>
            <a:ext cx="1422201" cy="1244878"/>
          </a:xfrm>
          <a:prstGeom prst="rect">
            <a:avLst/>
          </a:prstGeom>
        </p:spPr>
      </p:pic>
      <p:pic>
        <p:nvPicPr>
          <p:cNvPr id="26" name="図 25">
            <a:extLst>
              <a:ext uri="{FF2B5EF4-FFF2-40B4-BE49-F238E27FC236}">
                <a16:creationId xmlns:a16="http://schemas.microsoft.com/office/drawing/2014/main" id="{0A175728-E6CB-4443-9E5E-EBC824889515}"/>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331864" y="4437380"/>
            <a:ext cx="1112352" cy="1419786"/>
          </a:xfrm>
          <a:prstGeom prst="rect">
            <a:avLst/>
          </a:prstGeom>
        </p:spPr>
      </p:pic>
      <p:pic>
        <p:nvPicPr>
          <p:cNvPr id="28" name="図 27">
            <a:extLst>
              <a:ext uri="{FF2B5EF4-FFF2-40B4-BE49-F238E27FC236}">
                <a16:creationId xmlns:a16="http://schemas.microsoft.com/office/drawing/2014/main" id="{0F7BDAD5-16FA-4D88-83B8-264925709D83}"/>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152498" y="5515729"/>
            <a:ext cx="1132869" cy="1200426"/>
          </a:xfrm>
          <a:prstGeom prst="rect">
            <a:avLst/>
          </a:prstGeom>
        </p:spPr>
      </p:pic>
      <p:pic>
        <p:nvPicPr>
          <p:cNvPr id="30" name="図 29">
            <a:extLst>
              <a:ext uri="{FF2B5EF4-FFF2-40B4-BE49-F238E27FC236}">
                <a16:creationId xmlns:a16="http://schemas.microsoft.com/office/drawing/2014/main" id="{34FEF309-82AE-4482-8E34-24E4941F5145}"/>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994823" y="5572946"/>
            <a:ext cx="1584646" cy="1143209"/>
          </a:xfrm>
          <a:prstGeom prst="rect">
            <a:avLst/>
          </a:prstGeom>
        </p:spPr>
      </p:pic>
      <p:pic>
        <p:nvPicPr>
          <p:cNvPr id="33" name="図 32">
            <a:extLst>
              <a:ext uri="{FF2B5EF4-FFF2-40B4-BE49-F238E27FC236}">
                <a16:creationId xmlns:a16="http://schemas.microsoft.com/office/drawing/2014/main" id="{BA4357A3-F358-4848-B389-1B9CE90B29A8}"/>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8174705" y="3565732"/>
            <a:ext cx="2984650" cy="2727970"/>
          </a:xfrm>
          <a:prstGeom prst="rect">
            <a:avLst/>
          </a:prstGeom>
        </p:spPr>
      </p:pic>
      <p:sp>
        <p:nvSpPr>
          <p:cNvPr id="39" name="矢印: 右 38">
            <a:extLst>
              <a:ext uri="{FF2B5EF4-FFF2-40B4-BE49-F238E27FC236}">
                <a16:creationId xmlns:a16="http://schemas.microsoft.com/office/drawing/2014/main" id="{7B3F106B-5B40-4C45-8746-D93B20825E95}"/>
              </a:ext>
            </a:extLst>
          </p:cNvPr>
          <p:cNvSpPr/>
          <p:nvPr/>
        </p:nvSpPr>
        <p:spPr>
          <a:xfrm rot="1188766">
            <a:off x="2036979" y="6099142"/>
            <a:ext cx="654668" cy="29904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矢印: 右 39">
            <a:extLst>
              <a:ext uri="{FF2B5EF4-FFF2-40B4-BE49-F238E27FC236}">
                <a16:creationId xmlns:a16="http://schemas.microsoft.com/office/drawing/2014/main" id="{4D1BE50C-2F7E-401B-8B0F-A69A4666D2CB}"/>
              </a:ext>
            </a:extLst>
          </p:cNvPr>
          <p:cNvSpPr/>
          <p:nvPr/>
        </p:nvSpPr>
        <p:spPr>
          <a:xfrm rot="165011">
            <a:off x="3478310" y="6304940"/>
            <a:ext cx="654668" cy="29904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矢印: 右 40">
            <a:extLst>
              <a:ext uri="{FF2B5EF4-FFF2-40B4-BE49-F238E27FC236}">
                <a16:creationId xmlns:a16="http://schemas.microsoft.com/office/drawing/2014/main" id="{66759ECB-3F46-4883-93BD-274147253E32}"/>
              </a:ext>
            </a:extLst>
          </p:cNvPr>
          <p:cNvSpPr/>
          <p:nvPr/>
        </p:nvSpPr>
        <p:spPr>
          <a:xfrm>
            <a:off x="5379615" y="6378194"/>
            <a:ext cx="654668" cy="26192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矢印: 下 41">
            <a:extLst>
              <a:ext uri="{FF2B5EF4-FFF2-40B4-BE49-F238E27FC236}">
                <a16:creationId xmlns:a16="http://schemas.microsoft.com/office/drawing/2014/main" id="{E0D97045-8274-43F0-B259-8FC21176EC3B}"/>
              </a:ext>
            </a:extLst>
          </p:cNvPr>
          <p:cNvSpPr/>
          <p:nvPr/>
        </p:nvSpPr>
        <p:spPr>
          <a:xfrm rot="16200000">
            <a:off x="3101749" y="2573644"/>
            <a:ext cx="285818" cy="3299944"/>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3" name="図 42">
            <a:extLst>
              <a:ext uri="{FF2B5EF4-FFF2-40B4-BE49-F238E27FC236}">
                <a16:creationId xmlns:a16="http://schemas.microsoft.com/office/drawing/2014/main" id="{88FE42D2-00D8-470C-A7A9-F35848041595}"/>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123926" y="3864913"/>
            <a:ext cx="1344646" cy="1326797"/>
          </a:xfrm>
          <a:prstGeom prst="rect">
            <a:avLst/>
          </a:prstGeom>
        </p:spPr>
      </p:pic>
      <p:sp>
        <p:nvSpPr>
          <p:cNvPr id="44" name="四角形: 角を丸くする 43">
            <a:extLst>
              <a:ext uri="{FF2B5EF4-FFF2-40B4-BE49-F238E27FC236}">
                <a16:creationId xmlns:a16="http://schemas.microsoft.com/office/drawing/2014/main" id="{38EF8C81-AC31-4ACE-943F-7184BD5B01F7}"/>
              </a:ext>
            </a:extLst>
          </p:cNvPr>
          <p:cNvSpPr/>
          <p:nvPr/>
        </p:nvSpPr>
        <p:spPr>
          <a:xfrm>
            <a:off x="10231553" y="321164"/>
            <a:ext cx="1551660" cy="75050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健康診断</a:t>
            </a:r>
            <a:endParaRPr kumimoji="1" lang="en-US" altLang="ja-JP" dirty="0">
              <a:solidFill>
                <a:schemeClr val="tx1"/>
              </a:solidFill>
            </a:endParaRPr>
          </a:p>
          <a:p>
            <a:pPr algn="ctr"/>
            <a:r>
              <a:rPr lang="ja-JP" altLang="en-US" b="1" dirty="0">
                <a:solidFill>
                  <a:srgbClr val="0070C0"/>
                </a:solidFill>
              </a:rPr>
              <a:t>特定健診</a:t>
            </a:r>
            <a:endParaRPr kumimoji="1" lang="ja-JP" altLang="en-US" b="1" dirty="0">
              <a:solidFill>
                <a:srgbClr val="0070C0"/>
              </a:solidFill>
            </a:endParaRPr>
          </a:p>
        </p:txBody>
      </p:sp>
      <p:sp>
        <p:nvSpPr>
          <p:cNvPr id="45" name="四角形: 角を丸くする 44">
            <a:extLst>
              <a:ext uri="{FF2B5EF4-FFF2-40B4-BE49-F238E27FC236}">
                <a16:creationId xmlns:a16="http://schemas.microsoft.com/office/drawing/2014/main" id="{E53C25AA-C664-416C-AD30-6E174B606013}"/>
              </a:ext>
            </a:extLst>
          </p:cNvPr>
          <p:cNvSpPr/>
          <p:nvPr/>
        </p:nvSpPr>
        <p:spPr>
          <a:xfrm>
            <a:off x="3093312" y="3380895"/>
            <a:ext cx="1368751" cy="495037"/>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通院治療</a:t>
            </a:r>
            <a:endParaRPr kumimoji="1" lang="en-US" altLang="ja-JP" sz="1400" dirty="0">
              <a:solidFill>
                <a:schemeClr val="tx1"/>
              </a:solidFill>
            </a:endParaRPr>
          </a:p>
          <a:p>
            <a:pPr algn="ctr"/>
            <a:r>
              <a:rPr kumimoji="1" lang="ja-JP" altLang="en-US" sz="1400" b="1" dirty="0">
                <a:solidFill>
                  <a:srgbClr val="0070C0"/>
                </a:solidFill>
              </a:rPr>
              <a:t>特定保健指導</a:t>
            </a:r>
          </a:p>
        </p:txBody>
      </p:sp>
      <p:sp>
        <p:nvSpPr>
          <p:cNvPr id="46" name="四角形: 角を丸くする 45">
            <a:extLst>
              <a:ext uri="{FF2B5EF4-FFF2-40B4-BE49-F238E27FC236}">
                <a16:creationId xmlns:a16="http://schemas.microsoft.com/office/drawing/2014/main" id="{C5426CEB-B147-4049-915C-79E59BAE4214}"/>
              </a:ext>
            </a:extLst>
          </p:cNvPr>
          <p:cNvSpPr/>
          <p:nvPr/>
        </p:nvSpPr>
        <p:spPr>
          <a:xfrm>
            <a:off x="1387127" y="3351700"/>
            <a:ext cx="1500500" cy="685366"/>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労災二次健診</a:t>
            </a:r>
            <a:endParaRPr kumimoji="1" lang="en-US" altLang="ja-JP" sz="1400" dirty="0">
              <a:solidFill>
                <a:schemeClr val="tx1"/>
              </a:solidFill>
            </a:endParaRPr>
          </a:p>
          <a:p>
            <a:pPr algn="ctr"/>
            <a:r>
              <a:rPr lang="ja-JP" altLang="en-US" sz="1400" dirty="0">
                <a:solidFill>
                  <a:schemeClr val="tx1"/>
                </a:solidFill>
              </a:rPr>
              <a:t>二次健診</a:t>
            </a:r>
            <a:endParaRPr lang="en-US" altLang="ja-JP" sz="1400" dirty="0">
              <a:solidFill>
                <a:schemeClr val="tx1"/>
              </a:solidFill>
            </a:endParaRPr>
          </a:p>
          <a:p>
            <a:pPr algn="ctr"/>
            <a:r>
              <a:rPr kumimoji="1" lang="ja-JP" altLang="en-US" sz="1400" b="1" dirty="0">
                <a:solidFill>
                  <a:srgbClr val="0070C0"/>
                </a:solidFill>
              </a:rPr>
              <a:t>メタボ判定</a:t>
            </a:r>
          </a:p>
        </p:txBody>
      </p:sp>
      <p:sp>
        <p:nvSpPr>
          <p:cNvPr id="49" name="四角形: 角を丸くする 48">
            <a:extLst>
              <a:ext uri="{FF2B5EF4-FFF2-40B4-BE49-F238E27FC236}">
                <a16:creationId xmlns:a16="http://schemas.microsoft.com/office/drawing/2014/main" id="{4BE2C41A-5424-45B1-B5C3-D2F61259B3BB}"/>
              </a:ext>
            </a:extLst>
          </p:cNvPr>
          <p:cNvSpPr/>
          <p:nvPr/>
        </p:nvSpPr>
        <p:spPr>
          <a:xfrm>
            <a:off x="4468572" y="4914812"/>
            <a:ext cx="3525722" cy="641077"/>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産業医による「就業制限」判定と</a:t>
            </a:r>
            <a:endParaRPr kumimoji="1" lang="en-US" altLang="ja-JP" sz="1400" dirty="0">
              <a:solidFill>
                <a:schemeClr val="tx1"/>
              </a:solidFill>
            </a:endParaRPr>
          </a:p>
          <a:p>
            <a:pPr algn="ctr"/>
            <a:r>
              <a:rPr lang="ja-JP" altLang="en-US" sz="1400" dirty="0">
                <a:solidFill>
                  <a:schemeClr val="tx1"/>
                </a:solidFill>
              </a:rPr>
              <a:t>会社による勤務負荷軽減等の安全配慮</a:t>
            </a:r>
            <a:endParaRPr kumimoji="1" lang="ja-JP" altLang="en-US" sz="1400" dirty="0">
              <a:solidFill>
                <a:schemeClr val="tx1"/>
              </a:solidFill>
            </a:endParaRPr>
          </a:p>
        </p:txBody>
      </p:sp>
      <p:pic>
        <p:nvPicPr>
          <p:cNvPr id="51" name="図 50">
            <a:extLst>
              <a:ext uri="{FF2B5EF4-FFF2-40B4-BE49-F238E27FC236}">
                <a16:creationId xmlns:a16="http://schemas.microsoft.com/office/drawing/2014/main" id="{9BD8566A-7598-40AB-AACD-FC297278B7D0}"/>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5912429" y="1968910"/>
            <a:ext cx="1847103" cy="1231642"/>
          </a:xfrm>
          <a:prstGeom prst="rect">
            <a:avLst/>
          </a:prstGeom>
        </p:spPr>
      </p:pic>
      <p:pic>
        <p:nvPicPr>
          <p:cNvPr id="31" name="図 30">
            <a:extLst>
              <a:ext uri="{FF2B5EF4-FFF2-40B4-BE49-F238E27FC236}">
                <a16:creationId xmlns:a16="http://schemas.microsoft.com/office/drawing/2014/main" id="{36CB222F-7AF5-4D31-B97D-5B70A130EC3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44998" y="2898886"/>
            <a:ext cx="1397413" cy="1670079"/>
          </a:xfrm>
          <a:prstGeom prst="rect">
            <a:avLst/>
          </a:prstGeom>
        </p:spPr>
      </p:pic>
      <p:sp>
        <p:nvSpPr>
          <p:cNvPr id="47" name="四角形: 角を丸くする 46">
            <a:extLst>
              <a:ext uri="{FF2B5EF4-FFF2-40B4-BE49-F238E27FC236}">
                <a16:creationId xmlns:a16="http://schemas.microsoft.com/office/drawing/2014/main" id="{87B77C4B-8437-4F78-BF89-D2A1F9F6B870}"/>
              </a:ext>
            </a:extLst>
          </p:cNvPr>
          <p:cNvSpPr/>
          <p:nvPr/>
        </p:nvSpPr>
        <p:spPr>
          <a:xfrm>
            <a:off x="4237087" y="2682919"/>
            <a:ext cx="1315086" cy="35206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健康習慣</a:t>
            </a:r>
          </a:p>
        </p:txBody>
      </p:sp>
      <p:sp>
        <p:nvSpPr>
          <p:cNvPr id="52" name="四角形: 角を丸くする 51">
            <a:extLst>
              <a:ext uri="{FF2B5EF4-FFF2-40B4-BE49-F238E27FC236}">
                <a16:creationId xmlns:a16="http://schemas.microsoft.com/office/drawing/2014/main" id="{893EAF63-3C92-4180-9C77-2891A2AD6A24}"/>
              </a:ext>
            </a:extLst>
          </p:cNvPr>
          <p:cNvSpPr/>
          <p:nvPr/>
        </p:nvSpPr>
        <p:spPr>
          <a:xfrm>
            <a:off x="9501856" y="3257661"/>
            <a:ext cx="2056357" cy="39906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健康的な職場</a:t>
            </a:r>
          </a:p>
        </p:txBody>
      </p:sp>
      <p:sp>
        <p:nvSpPr>
          <p:cNvPr id="53" name="四角形: 角を丸くする 52">
            <a:extLst>
              <a:ext uri="{FF2B5EF4-FFF2-40B4-BE49-F238E27FC236}">
                <a16:creationId xmlns:a16="http://schemas.microsoft.com/office/drawing/2014/main" id="{DAECFB0B-7E1E-4F38-93CF-15BA7CE84D69}"/>
              </a:ext>
            </a:extLst>
          </p:cNvPr>
          <p:cNvSpPr/>
          <p:nvPr/>
        </p:nvSpPr>
        <p:spPr>
          <a:xfrm>
            <a:off x="429439" y="5894083"/>
            <a:ext cx="1500500" cy="685366"/>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健康に配慮の</a:t>
            </a:r>
            <a:endParaRPr kumimoji="1" lang="en-US" altLang="ja-JP" sz="1400" dirty="0">
              <a:solidFill>
                <a:schemeClr val="tx1"/>
              </a:solidFill>
            </a:endParaRPr>
          </a:p>
          <a:p>
            <a:pPr algn="ctr"/>
            <a:r>
              <a:rPr kumimoji="1" lang="ja-JP" altLang="en-US" sz="1400" dirty="0">
                <a:solidFill>
                  <a:schemeClr val="tx1"/>
                </a:solidFill>
              </a:rPr>
              <a:t>無い生活</a:t>
            </a:r>
            <a:endParaRPr kumimoji="1" lang="ja-JP" altLang="en-US" sz="1400" b="1" dirty="0">
              <a:solidFill>
                <a:srgbClr val="0070C0"/>
              </a:solidFill>
            </a:endParaRPr>
          </a:p>
        </p:txBody>
      </p:sp>
      <p:sp>
        <p:nvSpPr>
          <p:cNvPr id="55" name="正方形/長方形 54">
            <a:extLst>
              <a:ext uri="{FF2B5EF4-FFF2-40B4-BE49-F238E27FC236}">
                <a16:creationId xmlns:a16="http://schemas.microsoft.com/office/drawing/2014/main" id="{3EA33608-E5F3-4EB3-B6D7-7E8C48D264D7}"/>
              </a:ext>
            </a:extLst>
          </p:cNvPr>
          <p:cNvSpPr/>
          <p:nvPr/>
        </p:nvSpPr>
        <p:spPr>
          <a:xfrm>
            <a:off x="3322511" y="6406"/>
            <a:ext cx="5301844" cy="4875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健康習慣と健康診断後の対応について</a:t>
            </a:r>
          </a:p>
        </p:txBody>
      </p:sp>
      <p:sp>
        <p:nvSpPr>
          <p:cNvPr id="48" name="正方形/長方形 47">
            <a:extLst>
              <a:ext uri="{FF2B5EF4-FFF2-40B4-BE49-F238E27FC236}">
                <a16:creationId xmlns:a16="http://schemas.microsoft.com/office/drawing/2014/main" id="{C84BAA2F-29DE-4D59-B299-CF619EE652BD}"/>
              </a:ext>
            </a:extLst>
          </p:cNvPr>
          <p:cNvSpPr/>
          <p:nvPr/>
        </p:nvSpPr>
        <p:spPr>
          <a:xfrm>
            <a:off x="9830937" y="6268598"/>
            <a:ext cx="2361063" cy="589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油研工業株式会社</a:t>
            </a:r>
            <a:endParaRPr kumimoji="1" lang="en-US" altLang="ja-JP" dirty="0">
              <a:solidFill>
                <a:schemeClr val="tx1"/>
              </a:solidFill>
            </a:endParaRPr>
          </a:p>
          <a:p>
            <a:pPr algn="ctr"/>
            <a:r>
              <a:rPr kumimoji="1" lang="ja-JP" altLang="en-US" dirty="0">
                <a:solidFill>
                  <a:schemeClr val="tx1"/>
                </a:solidFill>
              </a:rPr>
              <a:t>油研健康保険組合</a:t>
            </a:r>
          </a:p>
        </p:txBody>
      </p:sp>
    </p:spTree>
    <p:extLst>
      <p:ext uri="{BB962C8B-B14F-4D97-AF65-F5344CB8AC3E}">
        <p14:creationId xmlns:p14="http://schemas.microsoft.com/office/powerpoint/2010/main" val="2801838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81F721-2B32-4AAB-9A65-B2DC1FF27379}"/>
              </a:ext>
            </a:extLst>
          </p:cNvPr>
          <p:cNvSpPr>
            <a:spLocks noGrp="1"/>
          </p:cNvSpPr>
          <p:nvPr>
            <p:ph type="ctrTitle"/>
          </p:nvPr>
        </p:nvSpPr>
        <p:spPr>
          <a:xfrm>
            <a:off x="1855679" y="-15302"/>
            <a:ext cx="8480642" cy="694382"/>
          </a:xfrm>
        </p:spPr>
        <p:txBody>
          <a:bodyPr>
            <a:normAutofit fontScale="90000"/>
          </a:bodyPr>
          <a:lstStyle/>
          <a:p>
            <a:r>
              <a:rPr kumimoji="1" lang="ja-JP" altLang="en-US" sz="4000" dirty="0"/>
              <a:t>１．「労災二次健診」と「二次健診」</a:t>
            </a:r>
          </a:p>
        </p:txBody>
      </p:sp>
      <p:sp>
        <p:nvSpPr>
          <p:cNvPr id="3" name="字幕 2">
            <a:extLst>
              <a:ext uri="{FF2B5EF4-FFF2-40B4-BE49-F238E27FC236}">
                <a16:creationId xmlns:a16="http://schemas.microsoft.com/office/drawing/2014/main" id="{0834642A-12FF-44EF-B980-3041FAFFE305}"/>
              </a:ext>
            </a:extLst>
          </p:cNvPr>
          <p:cNvSpPr>
            <a:spLocks noGrp="1"/>
          </p:cNvSpPr>
          <p:nvPr>
            <p:ph type="subTitle" idx="1"/>
          </p:nvPr>
        </p:nvSpPr>
        <p:spPr>
          <a:xfrm>
            <a:off x="240145" y="664097"/>
            <a:ext cx="11711709" cy="6072594"/>
          </a:xfrm>
        </p:spPr>
        <p:txBody>
          <a:bodyPr>
            <a:normAutofit fontScale="55000" lnSpcReduction="20000"/>
          </a:bodyPr>
          <a:lstStyle/>
          <a:p>
            <a:pPr algn="l"/>
            <a:r>
              <a:rPr lang="ja-JP" altLang="en-US" dirty="0"/>
              <a:t>近年、突然死・過労死等の問題がクローズアップされており、厚生労働省はその対策として「労災二次健診」 と「二次健診」の２種類の再検査を</a:t>
            </a:r>
            <a:endParaRPr lang="en-US" altLang="ja-JP" dirty="0"/>
          </a:p>
          <a:p>
            <a:pPr algn="l"/>
            <a:r>
              <a:rPr lang="ja-JP" altLang="en-US" dirty="0"/>
              <a:t>実施・徹底することで対策しています。</a:t>
            </a:r>
            <a:endParaRPr lang="en-US" altLang="ja-JP" dirty="0"/>
          </a:p>
          <a:p>
            <a:pPr algn="l"/>
            <a:r>
              <a:rPr lang="ja-JP" altLang="en-US" dirty="0"/>
              <a:t>健康診断結果から、会社は上長を通じ対象者に受診案内を行い、最終的に「労災二次健診」結果と就業判定結果を労働基準監督署に報告します。</a:t>
            </a:r>
            <a:endParaRPr lang="en-US" altLang="ja-JP" dirty="0"/>
          </a:p>
          <a:p>
            <a:pPr algn="l"/>
            <a:endParaRPr lang="en-US" altLang="ja-JP" dirty="0"/>
          </a:p>
          <a:p>
            <a:pPr algn="l"/>
            <a:r>
              <a:rPr lang="ja-JP" altLang="en-US" dirty="0">
                <a:solidFill>
                  <a:srgbClr val="0070C0"/>
                </a:solidFill>
              </a:rPr>
              <a:t>「労災二次健診」</a:t>
            </a:r>
            <a:r>
              <a:rPr lang="ja-JP" altLang="en-US" dirty="0"/>
              <a:t>：以下４つの判定項目</a:t>
            </a:r>
            <a:r>
              <a:rPr lang="ja-JP" altLang="en-US" dirty="0">
                <a:solidFill>
                  <a:srgbClr val="FF0000"/>
                </a:solidFill>
              </a:rPr>
              <a:t>全てが平常値ではない健康診断受診者が対象</a:t>
            </a:r>
            <a:endParaRPr lang="en-US" altLang="ja-JP" dirty="0">
              <a:solidFill>
                <a:srgbClr val="FF0000"/>
              </a:solidFill>
            </a:endParaRPr>
          </a:p>
          <a:p>
            <a:pPr algn="l"/>
            <a:r>
              <a:rPr lang="ja-JP" altLang="en-US" dirty="0"/>
              <a:t>　受診は、業務扱いとし指定病院で無料で再検査を受けることができます。</a:t>
            </a:r>
            <a:endParaRPr lang="en-US" altLang="ja-JP" dirty="0"/>
          </a:p>
          <a:p>
            <a:pPr algn="l"/>
            <a:r>
              <a:rPr lang="ja-JP" altLang="en-US" dirty="0"/>
              <a:t>　</a:t>
            </a:r>
            <a:r>
              <a:rPr lang="ja-JP" altLang="en-US" b="1" dirty="0"/>
              <a:t>労災二次健診判定値（該当者判定）</a:t>
            </a:r>
            <a:endParaRPr lang="en-US" altLang="ja-JP" b="1" dirty="0"/>
          </a:p>
          <a:p>
            <a:pPr algn="l"/>
            <a:endParaRPr lang="en-US" altLang="ja-JP" dirty="0"/>
          </a:p>
          <a:p>
            <a:pPr algn="l"/>
            <a:endParaRPr lang="en-US" altLang="ja-JP" dirty="0"/>
          </a:p>
          <a:p>
            <a:pPr algn="l"/>
            <a:endParaRPr lang="en-US" altLang="ja-JP" dirty="0"/>
          </a:p>
          <a:p>
            <a:pPr algn="l"/>
            <a:endParaRPr lang="en-US" altLang="ja-JP" dirty="0"/>
          </a:p>
          <a:p>
            <a:pPr algn="l"/>
            <a:r>
              <a:rPr lang="ja-JP" altLang="en-US" dirty="0">
                <a:solidFill>
                  <a:srgbClr val="0070C0"/>
                </a:solidFill>
              </a:rPr>
              <a:t>「二次健診」</a:t>
            </a:r>
            <a:r>
              <a:rPr lang="ja-JP" altLang="en-US" dirty="0"/>
              <a:t>：労災二次健診に該当しないが、医師から「要経過観察」、「要精密検査」等の所見がある健康診断受診者が対象</a:t>
            </a:r>
          </a:p>
          <a:p>
            <a:pPr algn="l"/>
            <a:r>
              <a:rPr lang="ja-JP" altLang="en-US" dirty="0"/>
              <a:t>　受診は、指定病院に限り業務扱い（かかりつけ医では業務扱いにはなりません）で受診できます。但し保険診療（医療費３割負担）となります。</a:t>
            </a:r>
            <a:endParaRPr lang="en-US" altLang="ja-JP" dirty="0"/>
          </a:p>
          <a:p>
            <a:pPr algn="l"/>
            <a:endParaRPr lang="en-US" altLang="ja-JP" dirty="0"/>
          </a:p>
          <a:p>
            <a:pPr algn="l"/>
            <a:r>
              <a:rPr lang="ja-JP" altLang="en-US" dirty="0"/>
              <a:t>会社は医療費削減を目的とした健康保険組合と協業し、「労災二次健診」該当者を極力減らし「生産性の維持」に対するリスクを減らすために</a:t>
            </a:r>
            <a:endParaRPr lang="en-US" altLang="ja-JP" dirty="0"/>
          </a:p>
          <a:p>
            <a:pPr algn="l"/>
            <a:r>
              <a:rPr lang="ja-JP" altLang="en-US" dirty="0"/>
              <a:t>健康診断結果を健康保険組合と共有し、会社・診療室・健康保険組合の</a:t>
            </a:r>
            <a:r>
              <a:rPr lang="en-US" altLang="ja-JP" dirty="0"/>
              <a:t>3</a:t>
            </a:r>
            <a:r>
              <a:rPr lang="ja-JP" altLang="en-US" dirty="0"/>
              <a:t>者にて該当者に受診勧奨を行なっております。</a:t>
            </a:r>
            <a:endParaRPr lang="en-US" altLang="ja-JP" dirty="0"/>
          </a:p>
          <a:p>
            <a:pPr algn="l"/>
            <a:endParaRPr lang="en-US" altLang="ja-JP" dirty="0"/>
          </a:p>
          <a:p>
            <a:pPr algn="l"/>
            <a:r>
              <a:rPr lang="ja-JP" altLang="en-US" dirty="0"/>
              <a:t>再検査受診後</a:t>
            </a:r>
            <a:r>
              <a:rPr lang="ja-JP" altLang="en-US" dirty="0">
                <a:solidFill>
                  <a:srgbClr val="FF0000"/>
                </a:solidFill>
              </a:rPr>
              <a:t>「会社の産業医による就業判定」</a:t>
            </a:r>
            <a:r>
              <a:rPr lang="ja-JP" altLang="en-US" dirty="0"/>
              <a:t>が行われます。就業制限が掛かったり、休養を求められたり勤務ができなくなることがないよう</a:t>
            </a:r>
            <a:endParaRPr lang="en-US" altLang="ja-JP" dirty="0"/>
          </a:p>
          <a:p>
            <a:pPr algn="l"/>
            <a:r>
              <a:rPr lang="ja-JP" altLang="en-US" dirty="0">
                <a:solidFill>
                  <a:srgbClr val="FF0000"/>
                </a:solidFill>
              </a:rPr>
              <a:t>「労災二次健診」、「二次健診」の該当者となった場合は、通院治療を要する症状</a:t>
            </a:r>
            <a:r>
              <a:rPr lang="ja-JP" altLang="en-US" dirty="0"/>
              <a:t>であると認識し、今後の自分自身の生活の確保のためにも、</a:t>
            </a:r>
            <a:endParaRPr lang="en-US" altLang="ja-JP" dirty="0"/>
          </a:p>
          <a:p>
            <a:pPr algn="l"/>
            <a:r>
              <a:rPr lang="ja-JP" altLang="en-US" dirty="0">
                <a:solidFill>
                  <a:srgbClr val="FF0000"/>
                </a:solidFill>
              </a:rPr>
              <a:t>再検査</a:t>
            </a:r>
            <a:r>
              <a:rPr lang="ja-JP" altLang="en-US" dirty="0"/>
              <a:t>を受診し、その後に</a:t>
            </a:r>
            <a:r>
              <a:rPr lang="ja-JP" altLang="en-US" dirty="0">
                <a:solidFill>
                  <a:srgbClr val="FF0000"/>
                </a:solidFill>
              </a:rPr>
              <a:t>「通院治療」を行い、症状を改善</a:t>
            </a:r>
            <a:r>
              <a:rPr lang="ja-JP" altLang="en-US" dirty="0"/>
              <a:t>するよう努めてください。</a:t>
            </a:r>
            <a:endParaRPr lang="en-US" altLang="ja-JP" dirty="0"/>
          </a:p>
          <a:p>
            <a:pPr algn="l"/>
            <a:r>
              <a:rPr lang="ja-JP" altLang="en-US" dirty="0"/>
              <a:t>診療室からの受診勧奨に対し該当者から「受診しない」回答や、もしくは回答がない場合は、</a:t>
            </a:r>
            <a:r>
              <a:rPr lang="ja-JP" altLang="en-US" dirty="0">
                <a:solidFill>
                  <a:srgbClr val="FF0000"/>
                </a:solidFill>
              </a:rPr>
              <a:t>該当者上長に報告の後、該当者に受診勧奨を行います。</a:t>
            </a:r>
            <a:endParaRPr lang="en-US" altLang="ja-JP" dirty="0"/>
          </a:p>
        </p:txBody>
      </p:sp>
      <p:graphicFrame>
        <p:nvGraphicFramePr>
          <p:cNvPr id="6" name="表 5">
            <a:extLst>
              <a:ext uri="{FF2B5EF4-FFF2-40B4-BE49-F238E27FC236}">
                <a16:creationId xmlns:a16="http://schemas.microsoft.com/office/drawing/2014/main" id="{D7C39178-367E-43A1-B6EA-5822D2BA770B}"/>
              </a:ext>
            </a:extLst>
          </p:cNvPr>
          <p:cNvGraphicFramePr>
            <a:graphicFrameLocks noGrp="1"/>
          </p:cNvGraphicFramePr>
          <p:nvPr>
            <p:extLst>
              <p:ext uri="{D42A27DB-BD31-4B8C-83A1-F6EECF244321}">
                <p14:modId xmlns:p14="http://schemas.microsoft.com/office/powerpoint/2010/main" val="1085396547"/>
              </p:ext>
            </p:extLst>
          </p:nvPr>
        </p:nvGraphicFramePr>
        <p:xfrm>
          <a:off x="553113" y="2493198"/>
          <a:ext cx="10130568" cy="999460"/>
        </p:xfrm>
        <a:graphic>
          <a:graphicData uri="http://schemas.openxmlformats.org/drawingml/2006/table">
            <a:tbl>
              <a:tblPr firstRow="1" bandRow="1">
                <a:tableStyleId>{5C22544A-7EE6-4342-B048-85BDC9FD1C3A}</a:tableStyleId>
              </a:tblPr>
              <a:tblGrid>
                <a:gridCol w="2288895">
                  <a:extLst>
                    <a:ext uri="{9D8B030D-6E8A-4147-A177-3AD203B41FA5}">
                      <a16:colId xmlns:a16="http://schemas.microsoft.com/office/drawing/2014/main" val="1966770683"/>
                    </a:ext>
                  </a:extLst>
                </a:gridCol>
                <a:gridCol w="4186113">
                  <a:extLst>
                    <a:ext uri="{9D8B030D-6E8A-4147-A177-3AD203B41FA5}">
                      <a16:colId xmlns:a16="http://schemas.microsoft.com/office/drawing/2014/main" val="16660907"/>
                    </a:ext>
                  </a:extLst>
                </a:gridCol>
                <a:gridCol w="935665">
                  <a:extLst>
                    <a:ext uri="{9D8B030D-6E8A-4147-A177-3AD203B41FA5}">
                      <a16:colId xmlns:a16="http://schemas.microsoft.com/office/drawing/2014/main" val="1126755937"/>
                    </a:ext>
                  </a:extLst>
                </a:gridCol>
                <a:gridCol w="2719895">
                  <a:extLst>
                    <a:ext uri="{9D8B030D-6E8A-4147-A177-3AD203B41FA5}">
                      <a16:colId xmlns:a16="http://schemas.microsoft.com/office/drawing/2014/main" val="2585402943"/>
                    </a:ext>
                  </a:extLst>
                </a:gridCol>
              </a:tblGrid>
              <a:tr h="134469">
                <a:tc>
                  <a:txBody>
                    <a:bodyPr/>
                    <a:lstStyle/>
                    <a:p>
                      <a:r>
                        <a:rPr lang="ja-JP" altLang="en-US" sz="1050" dirty="0">
                          <a:solidFill>
                            <a:schemeClr val="tx1"/>
                          </a:solidFill>
                        </a:rPr>
                        <a:t>①ＨｂＡ１ｃ</a:t>
                      </a:r>
                      <a:endParaRPr lang="en-US" altLang="ja-JP" sz="1050" dirty="0">
                        <a:solidFill>
                          <a:schemeClr val="tx1"/>
                        </a:solidFill>
                      </a:endParaRPr>
                    </a:p>
                    <a:p>
                      <a:r>
                        <a:rPr lang="ja-JP" altLang="en-US" sz="1050" dirty="0">
                          <a:solidFill>
                            <a:schemeClr val="tx1"/>
                          </a:solidFill>
                        </a:rPr>
                        <a:t>（ヘモグロビン・エーワンシー）</a:t>
                      </a:r>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ja-JP" sz="1050" dirty="0">
                          <a:solidFill>
                            <a:schemeClr val="tx1"/>
                          </a:solidFill>
                        </a:rPr>
                        <a:t>5.6</a:t>
                      </a:r>
                      <a:r>
                        <a:rPr lang="ja-JP" altLang="en-US" sz="1050" dirty="0">
                          <a:solidFill>
                            <a:schemeClr val="tx1"/>
                          </a:solidFill>
                        </a:rPr>
                        <a:t> ％以上の方</a:t>
                      </a:r>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050" dirty="0">
                          <a:solidFill>
                            <a:schemeClr val="tx1"/>
                          </a:solidFill>
                        </a:rPr>
                        <a:t>②血糖値</a:t>
                      </a:r>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050" dirty="0">
                          <a:solidFill>
                            <a:schemeClr val="tx1"/>
                          </a:solidFill>
                        </a:rPr>
                        <a:t>空腹時 </a:t>
                      </a:r>
                      <a:r>
                        <a:rPr lang="en-US" altLang="ja-JP" sz="1050" dirty="0">
                          <a:solidFill>
                            <a:schemeClr val="tx1"/>
                          </a:solidFill>
                        </a:rPr>
                        <a:t>100</a:t>
                      </a:r>
                      <a:r>
                        <a:rPr lang="ja-JP" altLang="en-US" sz="1050" dirty="0">
                          <a:solidFill>
                            <a:schemeClr val="tx1"/>
                          </a:solidFill>
                        </a:rPr>
                        <a:t> </a:t>
                      </a:r>
                      <a:r>
                        <a:rPr lang="en-US" altLang="ja-JP" sz="1050" dirty="0">
                          <a:solidFill>
                            <a:schemeClr val="tx1"/>
                          </a:solidFill>
                        </a:rPr>
                        <a:t>mg/dl</a:t>
                      </a:r>
                      <a:r>
                        <a:rPr lang="ja-JP" altLang="en-US" sz="1050" dirty="0">
                          <a:solidFill>
                            <a:schemeClr val="tx1"/>
                          </a:solidFill>
                        </a:rPr>
                        <a:t>以上の方</a:t>
                      </a:r>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84924015"/>
                  </a:ext>
                </a:extLst>
              </a:tr>
              <a:tr h="587980">
                <a:tc>
                  <a:txBody>
                    <a:bodyPr/>
                    <a:lstStyle/>
                    <a:p>
                      <a:r>
                        <a:rPr lang="ja-JP" altLang="en-US" sz="1050" b="1" dirty="0"/>
                        <a:t>③脂質値</a:t>
                      </a:r>
                      <a:endParaRPr kumimoji="1" lang="ja-JP" altLang="en-US" sz="105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050" b="1" dirty="0"/>
                        <a:t>中性脂肪 </a:t>
                      </a:r>
                      <a:r>
                        <a:rPr lang="en-US" altLang="ja-JP" sz="1050" b="1" dirty="0"/>
                        <a:t>(TG)</a:t>
                      </a:r>
                      <a:r>
                        <a:rPr lang="ja-JP" altLang="en-US" sz="1050" b="1" dirty="0"/>
                        <a:t> 　　　　　　  　　　 　　 　 </a:t>
                      </a:r>
                      <a:r>
                        <a:rPr lang="en-US" altLang="ja-JP" sz="1050" b="1" dirty="0"/>
                        <a:t>150 mg/dl</a:t>
                      </a:r>
                      <a:r>
                        <a:rPr lang="ja-JP" altLang="en-US" sz="1050" b="1" dirty="0"/>
                        <a:t>以上</a:t>
                      </a:r>
                      <a:endParaRPr lang="en-US" altLang="ja-JP" sz="105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t>または、</a:t>
                      </a:r>
                      <a:r>
                        <a:rPr lang="en-US" altLang="ja-JP" sz="1050" b="1" dirty="0"/>
                        <a:t>HDL</a:t>
                      </a:r>
                      <a:r>
                        <a:rPr lang="ja-JP" altLang="en-US" sz="1050" b="1" dirty="0"/>
                        <a:t>コレステロール</a:t>
                      </a:r>
                      <a:r>
                        <a:rPr lang="en-US" altLang="ja-JP" sz="1050" b="1" dirty="0"/>
                        <a:t>(HDL-</a:t>
                      </a:r>
                      <a:r>
                        <a:rPr lang="en-US" altLang="ja-JP" sz="1050" b="1" dirty="0" err="1"/>
                        <a:t>cho</a:t>
                      </a:r>
                      <a:r>
                        <a:rPr lang="en-US" altLang="ja-JP" sz="1050" b="1" dirty="0"/>
                        <a:t>) </a:t>
                      </a:r>
                      <a:r>
                        <a:rPr lang="ja-JP" altLang="en-US" sz="1050" b="1" dirty="0"/>
                        <a:t>　　</a:t>
                      </a:r>
                      <a:r>
                        <a:rPr lang="en-US" altLang="ja-JP" sz="1050" b="1" dirty="0"/>
                        <a:t>40</a:t>
                      </a:r>
                      <a:r>
                        <a:rPr lang="ja-JP" altLang="en-US" sz="1050" b="1" dirty="0"/>
                        <a:t> </a:t>
                      </a:r>
                      <a:r>
                        <a:rPr lang="en-US" altLang="ja-JP" sz="1050" b="1" dirty="0"/>
                        <a:t>mg/dl</a:t>
                      </a:r>
                      <a:r>
                        <a:rPr lang="ja-JP" altLang="en-US" sz="1050" b="1" dirty="0"/>
                        <a:t>未満</a:t>
                      </a:r>
                      <a:endParaRPr lang="en-US" altLang="ja-JP" sz="105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t>または、</a:t>
                      </a:r>
                      <a:r>
                        <a:rPr lang="en-US" altLang="ja-JP" sz="1050" b="1" dirty="0"/>
                        <a:t>LDL</a:t>
                      </a:r>
                      <a:r>
                        <a:rPr lang="ja-JP" altLang="en-US" sz="1050" b="1" dirty="0"/>
                        <a:t>コレステロール </a:t>
                      </a:r>
                      <a:r>
                        <a:rPr lang="en-US" altLang="ja-JP" sz="1050" b="1" dirty="0"/>
                        <a:t>(LDL-</a:t>
                      </a:r>
                      <a:r>
                        <a:rPr lang="en-US" altLang="ja-JP" sz="1050" b="1" dirty="0" err="1"/>
                        <a:t>cho</a:t>
                      </a:r>
                      <a:r>
                        <a:rPr lang="en-US" altLang="ja-JP" sz="1050" b="1" dirty="0"/>
                        <a:t>) </a:t>
                      </a:r>
                      <a:r>
                        <a:rPr lang="ja-JP" altLang="en-US" sz="1050" b="1" dirty="0"/>
                        <a:t>　  </a:t>
                      </a:r>
                      <a:r>
                        <a:rPr lang="en-US" altLang="ja-JP" sz="1050" b="1" dirty="0"/>
                        <a:t>140 mg/dl</a:t>
                      </a:r>
                      <a:r>
                        <a:rPr lang="ja-JP" altLang="en-US" sz="1050" b="1" dirty="0"/>
                        <a:t>以上の方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050" b="1" dirty="0"/>
                        <a:t>④血圧</a:t>
                      </a:r>
                      <a:endParaRPr kumimoji="1" lang="ja-JP" altLang="en-US" sz="105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050" b="1" dirty="0"/>
                        <a:t>最高血圧　</a:t>
                      </a:r>
                      <a:r>
                        <a:rPr lang="en-US" altLang="ja-JP" sz="1050" b="1" dirty="0"/>
                        <a:t>130</a:t>
                      </a:r>
                      <a:r>
                        <a:rPr lang="ja-JP" altLang="en-US" sz="1050" b="1" dirty="0"/>
                        <a:t> </a:t>
                      </a:r>
                      <a:r>
                        <a:rPr lang="en-US" altLang="ja-JP" sz="1050" b="1" dirty="0"/>
                        <a:t>mmHg</a:t>
                      </a:r>
                      <a:r>
                        <a:rPr lang="ja-JP" altLang="en-US" sz="1050" b="1" dirty="0"/>
                        <a:t>以上</a:t>
                      </a:r>
                      <a:endParaRPr lang="en-US" altLang="ja-JP" sz="1050" b="1" dirty="0"/>
                    </a:p>
                    <a:p>
                      <a:r>
                        <a:rPr lang="ja-JP" altLang="en-US" sz="1050" b="1" dirty="0"/>
                        <a:t>または、最低血圧　</a:t>
                      </a:r>
                      <a:r>
                        <a:rPr lang="en-US" altLang="ja-JP" sz="1050" b="1" dirty="0"/>
                        <a:t>85</a:t>
                      </a:r>
                      <a:r>
                        <a:rPr lang="ja-JP" altLang="en-US" sz="1050" b="1" dirty="0"/>
                        <a:t> </a:t>
                      </a:r>
                      <a:r>
                        <a:rPr lang="en-US" altLang="ja-JP" sz="1050" b="1" dirty="0"/>
                        <a:t>mmHg</a:t>
                      </a:r>
                      <a:r>
                        <a:rPr lang="ja-JP" altLang="en-US" sz="1050" b="1" dirty="0"/>
                        <a:t>以上の方</a:t>
                      </a:r>
                      <a:endParaRPr kumimoji="1" lang="ja-JP" altLang="en-US" sz="105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4287614"/>
                  </a:ext>
                </a:extLst>
              </a:tr>
            </a:tbl>
          </a:graphicData>
        </a:graphic>
      </p:graphicFrame>
      <p:sp>
        <p:nvSpPr>
          <p:cNvPr id="7" name="正方形/長方形 6">
            <a:extLst>
              <a:ext uri="{FF2B5EF4-FFF2-40B4-BE49-F238E27FC236}">
                <a16:creationId xmlns:a16="http://schemas.microsoft.com/office/drawing/2014/main" id="{4858FFB4-3ED7-489F-AD83-B70220ED88E1}"/>
              </a:ext>
            </a:extLst>
          </p:cNvPr>
          <p:cNvSpPr/>
          <p:nvPr/>
        </p:nvSpPr>
        <p:spPr>
          <a:xfrm>
            <a:off x="9830937" y="6268598"/>
            <a:ext cx="2361063" cy="589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油研工業株式会社</a:t>
            </a:r>
            <a:endParaRPr kumimoji="1" lang="en-US" altLang="ja-JP" dirty="0">
              <a:solidFill>
                <a:schemeClr val="tx1"/>
              </a:solidFill>
            </a:endParaRPr>
          </a:p>
          <a:p>
            <a:pPr algn="ctr"/>
            <a:r>
              <a:rPr kumimoji="1" lang="ja-JP" altLang="en-US" dirty="0">
                <a:solidFill>
                  <a:schemeClr val="tx1"/>
                </a:solidFill>
              </a:rPr>
              <a:t>油研健康保険組合</a:t>
            </a:r>
          </a:p>
        </p:txBody>
      </p:sp>
    </p:spTree>
    <p:extLst>
      <p:ext uri="{BB962C8B-B14F-4D97-AF65-F5344CB8AC3E}">
        <p14:creationId xmlns:p14="http://schemas.microsoft.com/office/powerpoint/2010/main" val="671907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81F721-2B32-4AAB-9A65-B2DC1FF27379}"/>
              </a:ext>
            </a:extLst>
          </p:cNvPr>
          <p:cNvSpPr>
            <a:spLocks noGrp="1"/>
          </p:cNvSpPr>
          <p:nvPr>
            <p:ph type="ctrTitle"/>
          </p:nvPr>
        </p:nvSpPr>
        <p:spPr>
          <a:xfrm>
            <a:off x="507242" y="11017"/>
            <a:ext cx="11177515" cy="694382"/>
          </a:xfrm>
        </p:spPr>
        <p:txBody>
          <a:bodyPr>
            <a:normAutofit fontScale="90000"/>
          </a:bodyPr>
          <a:lstStyle/>
          <a:p>
            <a:r>
              <a:rPr lang="ja-JP" altLang="en-US" sz="4000" dirty="0"/>
              <a:t>２．会社の産業医による「就業判定」と部門間協議</a:t>
            </a:r>
            <a:endParaRPr kumimoji="1" lang="ja-JP" altLang="en-US" sz="4000" dirty="0"/>
          </a:p>
        </p:txBody>
      </p:sp>
      <p:sp>
        <p:nvSpPr>
          <p:cNvPr id="3" name="字幕 2">
            <a:extLst>
              <a:ext uri="{FF2B5EF4-FFF2-40B4-BE49-F238E27FC236}">
                <a16:creationId xmlns:a16="http://schemas.microsoft.com/office/drawing/2014/main" id="{0834642A-12FF-44EF-B980-3041FAFFE305}"/>
              </a:ext>
            </a:extLst>
          </p:cNvPr>
          <p:cNvSpPr>
            <a:spLocks noGrp="1"/>
          </p:cNvSpPr>
          <p:nvPr>
            <p:ph type="subTitle" idx="1"/>
          </p:nvPr>
        </p:nvSpPr>
        <p:spPr>
          <a:xfrm>
            <a:off x="507242" y="849678"/>
            <a:ext cx="11177516" cy="5232146"/>
          </a:xfrm>
        </p:spPr>
        <p:txBody>
          <a:bodyPr>
            <a:normAutofit fontScale="70000" lnSpcReduction="20000"/>
          </a:bodyPr>
          <a:lstStyle/>
          <a:p>
            <a:pPr algn="l"/>
            <a:r>
              <a:rPr lang="ja-JP" altLang="en-US" dirty="0"/>
              <a:t>会社の産業医は「労災二次健診」、「二次健診」結果を確認し、①通常勤務、②就業制限・配慮、③要休業といった</a:t>
            </a:r>
            <a:endParaRPr lang="en-US" altLang="ja-JP" dirty="0"/>
          </a:p>
          <a:p>
            <a:pPr algn="l"/>
            <a:r>
              <a:rPr lang="ja-JP" altLang="en-US" dirty="0"/>
              <a:t>３区分で就業判定を行い、会社（総務部）に報告します。</a:t>
            </a:r>
            <a:endParaRPr lang="en-US" altLang="ja-JP" dirty="0"/>
          </a:p>
          <a:p>
            <a:pPr algn="l"/>
            <a:r>
              <a:rPr lang="ja-JP" altLang="en-US" dirty="0"/>
              <a:t>報告内容により、今後の就業継続に懸念がある場合は、関係部署で業務内容の協議を行います。</a:t>
            </a:r>
            <a:endParaRPr lang="en-US" altLang="ja-JP" dirty="0"/>
          </a:p>
          <a:p>
            <a:pPr algn="l"/>
            <a:endParaRPr lang="en-US" altLang="ja-JP" dirty="0"/>
          </a:p>
          <a:p>
            <a:pPr algn="l"/>
            <a:r>
              <a:rPr lang="ja-JP" altLang="en-US" dirty="0"/>
              <a:t>　産業医による就業判定</a:t>
            </a:r>
          </a:p>
          <a:p>
            <a:pPr algn="l"/>
            <a:r>
              <a:rPr lang="ja-JP" altLang="en-US" dirty="0"/>
              <a:t>　　①通常勤務</a:t>
            </a:r>
          </a:p>
          <a:p>
            <a:pPr algn="l"/>
            <a:r>
              <a:rPr lang="ja-JP" altLang="en-US" dirty="0"/>
              <a:t>　　　通常の勤務で問題ない。</a:t>
            </a:r>
            <a:r>
              <a:rPr lang="en-US" altLang="ja-JP" dirty="0"/>
              <a:t>9</a:t>
            </a:r>
            <a:r>
              <a:rPr lang="ja-JP" altLang="en-US" dirty="0"/>
              <a:t>割以上の方がこれに区分されます。</a:t>
            </a:r>
          </a:p>
          <a:p>
            <a:pPr algn="l"/>
            <a:r>
              <a:rPr lang="ja-JP" altLang="en-US" dirty="0"/>
              <a:t>　　②就業制限・配慮</a:t>
            </a:r>
          </a:p>
          <a:p>
            <a:pPr algn="l"/>
            <a:r>
              <a:rPr lang="ja-JP" altLang="en-US" dirty="0"/>
              <a:t>　　　勤務に制限を加える必要のあるものです。</a:t>
            </a:r>
          </a:p>
          <a:p>
            <a:pPr algn="l"/>
            <a:r>
              <a:rPr lang="ja-JP" altLang="en-US" dirty="0"/>
              <a:t>　　　</a:t>
            </a:r>
            <a:r>
              <a:rPr lang="ja-JP" altLang="en-US" dirty="0">
                <a:solidFill>
                  <a:srgbClr val="FF0000"/>
                </a:solidFill>
              </a:rPr>
              <a:t>勤務の負荷を軽減</a:t>
            </a:r>
            <a:r>
              <a:rPr lang="ja-JP" altLang="en-US" dirty="0"/>
              <a:t>するため、就労時間の短縮、出張の制限、時間外労働の制限、労働負荷の制限、</a:t>
            </a:r>
            <a:endParaRPr lang="en-US" altLang="ja-JP" dirty="0"/>
          </a:p>
          <a:p>
            <a:pPr algn="l"/>
            <a:r>
              <a:rPr lang="ja-JP" altLang="en-US" dirty="0"/>
              <a:t>　　　作業の転換、就業場所の変更、深夜業の回数制限、</a:t>
            </a:r>
            <a:r>
              <a:rPr lang="ja-JP" altLang="en-US" dirty="0">
                <a:solidFill>
                  <a:srgbClr val="FF0000"/>
                </a:solidFill>
              </a:rPr>
              <a:t>処方される薬剤により自動車の運転制限などの</a:t>
            </a:r>
            <a:endParaRPr lang="en-US" altLang="ja-JP" dirty="0">
              <a:solidFill>
                <a:srgbClr val="FF0000"/>
              </a:solidFill>
            </a:endParaRPr>
          </a:p>
          <a:p>
            <a:pPr algn="l"/>
            <a:r>
              <a:rPr lang="ja-JP" altLang="en-US" dirty="0">
                <a:solidFill>
                  <a:srgbClr val="FF0000"/>
                </a:solidFill>
              </a:rPr>
              <a:t>　　　制限</a:t>
            </a:r>
            <a:r>
              <a:rPr lang="ja-JP" altLang="en-US" dirty="0"/>
              <a:t>を判定します。</a:t>
            </a:r>
            <a:endParaRPr lang="en-US" altLang="ja-JP" dirty="0"/>
          </a:p>
          <a:p>
            <a:pPr algn="l"/>
            <a:r>
              <a:rPr lang="ja-JP" altLang="en-US" dirty="0"/>
              <a:t>　　　更に対象部門は就労制限に加え通院時間の確保などの配慮を要します。</a:t>
            </a:r>
          </a:p>
          <a:p>
            <a:pPr algn="l"/>
            <a:r>
              <a:rPr lang="ja-JP" altLang="en-US" dirty="0"/>
              <a:t>　　③要休業</a:t>
            </a:r>
          </a:p>
          <a:p>
            <a:pPr algn="l"/>
            <a:r>
              <a:rPr lang="ja-JP" altLang="en-US" dirty="0"/>
              <a:t>　　　勤務を休む必要があるものです。</a:t>
            </a:r>
            <a:r>
              <a:rPr lang="ja-JP" altLang="en-US" dirty="0">
                <a:solidFill>
                  <a:srgbClr val="FF0000"/>
                </a:solidFill>
              </a:rPr>
              <a:t>療養のため休暇</a:t>
            </a:r>
            <a:r>
              <a:rPr lang="ja-JP" altLang="en-US" dirty="0"/>
              <a:t>・休職等により一定期間勤務させない指示を出します。</a:t>
            </a:r>
            <a:endParaRPr lang="en-US" altLang="ja-JP" dirty="0"/>
          </a:p>
          <a:p>
            <a:pPr algn="l"/>
            <a:r>
              <a:rPr lang="ja-JP" altLang="en-US" dirty="0">
                <a:solidFill>
                  <a:srgbClr val="FF0000"/>
                </a:solidFill>
              </a:rPr>
              <a:t>　　　事業方針の「生産性の維持」に反するだけでなく、本人の収入にも影響</a:t>
            </a:r>
            <a:r>
              <a:rPr lang="ja-JP" altLang="en-US" dirty="0"/>
              <a:t>する場合があります。</a:t>
            </a:r>
          </a:p>
        </p:txBody>
      </p:sp>
      <p:sp>
        <p:nvSpPr>
          <p:cNvPr id="5" name="正方形/長方形 4">
            <a:extLst>
              <a:ext uri="{FF2B5EF4-FFF2-40B4-BE49-F238E27FC236}">
                <a16:creationId xmlns:a16="http://schemas.microsoft.com/office/drawing/2014/main" id="{43BC6954-D795-42CA-88F7-3E2D89341B2E}"/>
              </a:ext>
            </a:extLst>
          </p:cNvPr>
          <p:cNvSpPr/>
          <p:nvPr/>
        </p:nvSpPr>
        <p:spPr>
          <a:xfrm>
            <a:off x="9830937" y="6268598"/>
            <a:ext cx="2361063" cy="589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油研工業株式会社</a:t>
            </a:r>
            <a:endParaRPr kumimoji="1" lang="en-US" altLang="ja-JP" dirty="0">
              <a:solidFill>
                <a:schemeClr val="tx1"/>
              </a:solidFill>
            </a:endParaRPr>
          </a:p>
          <a:p>
            <a:pPr algn="ctr"/>
            <a:r>
              <a:rPr kumimoji="1" lang="ja-JP" altLang="en-US" dirty="0">
                <a:solidFill>
                  <a:schemeClr val="tx1"/>
                </a:solidFill>
              </a:rPr>
              <a:t>油研健康保険組合</a:t>
            </a:r>
          </a:p>
        </p:txBody>
      </p:sp>
    </p:spTree>
    <p:extLst>
      <p:ext uri="{BB962C8B-B14F-4D97-AF65-F5344CB8AC3E}">
        <p14:creationId xmlns:p14="http://schemas.microsoft.com/office/powerpoint/2010/main" val="3622625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81F721-2B32-4AAB-9A65-B2DC1FF27379}"/>
              </a:ext>
            </a:extLst>
          </p:cNvPr>
          <p:cNvSpPr>
            <a:spLocks noGrp="1"/>
          </p:cNvSpPr>
          <p:nvPr>
            <p:ph type="ctrTitle"/>
          </p:nvPr>
        </p:nvSpPr>
        <p:spPr>
          <a:xfrm>
            <a:off x="2205079" y="0"/>
            <a:ext cx="7781842" cy="694382"/>
          </a:xfrm>
        </p:spPr>
        <p:txBody>
          <a:bodyPr>
            <a:normAutofit/>
          </a:bodyPr>
          <a:lstStyle/>
          <a:p>
            <a:r>
              <a:rPr lang="ja-JP" altLang="en-US" sz="4000" dirty="0"/>
              <a:t>３．懸念されるさまざまな病気</a:t>
            </a:r>
            <a:endParaRPr kumimoji="1" lang="ja-JP" altLang="en-US" sz="4000" dirty="0"/>
          </a:p>
        </p:txBody>
      </p:sp>
      <p:sp>
        <p:nvSpPr>
          <p:cNvPr id="3" name="字幕 2">
            <a:extLst>
              <a:ext uri="{FF2B5EF4-FFF2-40B4-BE49-F238E27FC236}">
                <a16:creationId xmlns:a16="http://schemas.microsoft.com/office/drawing/2014/main" id="{0834642A-12FF-44EF-B980-3041FAFFE305}"/>
              </a:ext>
            </a:extLst>
          </p:cNvPr>
          <p:cNvSpPr>
            <a:spLocks noGrp="1"/>
          </p:cNvSpPr>
          <p:nvPr>
            <p:ph type="subTitle" idx="1"/>
          </p:nvPr>
        </p:nvSpPr>
        <p:spPr>
          <a:xfrm>
            <a:off x="785091" y="810388"/>
            <a:ext cx="10621818" cy="5645003"/>
          </a:xfrm>
        </p:spPr>
        <p:txBody>
          <a:bodyPr>
            <a:normAutofit fontScale="77500" lnSpcReduction="20000"/>
          </a:bodyPr>
          <a:lstStyle/>
          <a:p>
            <a:pPr algn="l"/>
            <a:r>
              <a:rPr lang="ja-JP" altLang="en-US" dirty="0"/>
              <a:t>①</a:t>
            </a:r>
            <a:r>
              <a:rPr lang="ja-JP" altLang="en-US" dirty="0">
                <a:solidFill>
                  <a:srgbClr val="FF0000"/>
                </a:solidFill>
              </a:rPr>
              <a:t>動脈硬化に伴い脳梗塞、心筋梗塞</a:t>
            </a:r>
            <a:r>
              <a:rPr lang="ja-JP" altLang="en-US" dirty="0"/>
              <a:t>など</a:t>
            </a:r>
          </a:p>
          <a:p>
            <a:pPr algn="l"/>
            <a:r>
              <a:rPr lang="ja-JP" altLang="en-US" dirty="0"/>
              <a:t>　　血糖値が高い状態は、血管に大きな負担をかけ動脈硬化を進行させます。動脈硬化とは</a:t>
            </a:r>
            <a:endParaRPr lang="en-US" altLang="ja-JP" dirty="0"/>
          </a:p>
          <a:p>
            <a:pPr algn="l"/>
            <a:r>
              <a:rPr lang="ja-JP" altLang="en-US" dirty="0"/>
              <a:t>　　血管が硬くもろくなってしまうことを指します。その結果、脳梗塞や狭心症、心筋梗塞、</a:t>
            </a:r>
            <a:endParaRPr lang="en-US" altLang="ja-JP" dirty="0"/>
          </a:p>
          <a:p>
            <a:pPr algn="l"/>
            <a:r>
              <a:rPr lang="ja-JP" altLang="en-US" dirty="0"/>
              <a:t>　　末梢動脈疾患（</a:t>
            </a:r>
            <a:r>
              <a:rPr lang="en-US" altLang="ja-JP" dirty="0"/>
              <a:t>PAD</a:t>
            </a:r>
            <a:r>
              <a:rPr lang="ja-JP" altLang="en-US" dirty="0"/>
              <a:t>）などのリスクを高めます。末梢動脈疾患（</a:t>
            </a:r>
            <a:r>
              <a:rPr lang="en-US" altLang="ja-JP" dirty="0"/>
              <a:t>PAD</a:t>
            </a:r>
            <a:r>
              <a:rPr lang="ja-JP" altLang="en-US" dirty="0"/>
              <a:t>）とは、足の</a:t>
            </a:r>
            <a:endParaRPr lang="en-US" altLang="ja-JP" dirty="0"/>
          </a:p>
          <a:p>
            <a:pPr algn="l"/>
            <a:r>
              <a:rPr lang="ja-JP" altLang="en-US" dirty="0"/>
              <a:t>　　血管の動脈硬化によって血管が細くなり詰まるなどして痺れ、痛みを生じ、最終的に</a:t>
            </a:r>
            <a:endParaRPr lang="en-US" altLang="ja-JP" dirty="0"/>
          </a:p>
          <a:p>
            <a:pPr algn="l"/>
            <a:r>
              <a:rPr lang="ja-JP" altLang="en-US" dirty="0"/>
              <a:t>　　は潰瘍（被覆上皮が欠損しその下層に至ること）・壊死（細胞が死滅すること）へと</a:t>
            </a:r>
            <a:endParaRPr lang="en-US" altLang="ja-JP" dirty="0"/>
          </a:p>
          <a:p>
            <a:pPr algn="l"/>
            <a:r>
              <a:rPr lang="ja-JP" altLang="en-US" dirty="0"/>
              <a:t>　　つながる恐ろしい病気です。</a:t>
            </a:r>
          </a:p>
          <a:p>
            <a:pPr algn="l"/>
            <a:r>
              <a:rPr lang="ja-JP" altLang="en-US" dirty="0"/>
              <a:t>②</a:t>
            </a:r>
            <a:r>
              <a:rPr lang="ja-JP" altLang="en-US" dirty="0">
                <a:solidFill>
                  <a:srgbClr val="FF0000"/>
                </a:solidFill>
              </a:rPr>
              <a:t>網膜症・腎症・神経障害</a:t>
            </a:r>
          </a:p>
          <a:p>
            <a:pPr algn="l"/>
            <a:r>
              <a:rPr lang="ja-JP" altLang="en-US" dirty="0"/>
              <a:t>　　網膜症：目の網膜の血管が障害され、視力低下を招き、最悪の場合失明に至ります。</a:t>
            </a:r>
          </a:p>
          <a:p>
            <a:pPr algn="l"/>
            <a:r>
              <a:rPr lang="ja-JP" altLang="en-US" dirty="0"/>
              <a:t>　　腎症：腎臓の機能が低下し、腎不全に至ります。人工透析が必要なこともあります。</a:t>
            </a:r>
          </a:p>
          <a:p>
            <a:pPr algn="l"/>
            <a:r>
              <a:rPr lang="ja-JP" altLang="en-US" dirty="0"/>
              <a:t>　　神経障害：手足の末梢神経が障害され、痺れ、麻痺などをきたします。傷に気づけず、</a:t>
            </a:r>
            <a:endParaRPr lang="en-US" altLang="ja-JP" dirty="0"/>
          </a:p>
          <a:p>
            <a:pPr algn="l"/>
            <a:r>
              <a:rPr lang="ja-JP" altLang="en-US" dirty="0"/>
              <a:t>　　壊疽（死滅した細胞に腐敗菌がつくこと）に至ることもあります。</a:t>
            </a:r>
          </a:p>
          <a:p>
            <a:pPr algn="l"/>
            <a:r>
              <a:rPr lang="ja-JP" altLang="en-US" dirty="0"/>
              <a:t>　　これら３つを合わせて「糖尿病三大合併症」と言います。</a:t>
            </a:r>
          </a:p>
          <a:p>
            <a:pPr algn="l"/>
            <a:r>
              <a:rPr lang="ja-JP" altLang="en-US" dirty="0"/>
              <a:t>③</a:t>
            </a:r>
            <a:r>
              <a:rPr lang="ja-JP" altLang="en-US" dirty="0">
                <a:solidFill>
                  <a:srgbClr val="FF0000"/>
                </a:solidFill>
              </a:rPr>
              <a:t>その他の疾患</a:t>
            </a:r>
          </a:p>
          <a:p>
            <a:pPr algn="l"/>
            <a:r>
              <a:rPr lang="ja-JP" altLang="en-US" dirty="0"/>
              <a:t>　　血糖値の上昇により細菌が活発化し歯周病が悪化、肺炎・尿路感染症・皮膚感染症の</a:t>
            </a:r>
            <a:endParaRPr lang="en-US" altLang="ja-JP" dirty="0"/>
          </a:p>
          <a:p>
            <a:pPr algn="l"/>
            <a:r>
              <a:rPr lang="ja-JP" altLang="en-US" dirty="0"/>
              <a:t>　　症状が悪化するなど合併証を引き起こすことがあります。また、近年では認知症との</a:t>
            </a:r>
            <a:endParaRPr lang="en-US" altLang="ja-JP" dirty="0"/>
          </a:p>
          <a:p>
            <a:pPr algn="l"/>
            <a:r>
              <a:rPr lang="ja-JP" altLang="en-US" dirty="0"/>
              <a:t>　　関連も指摘されています。</a:t>
            </a:r>
          </a:p>
        </p:txBody>
      </p:sp>
      <p:sp>
        <p:nvSpPr>
          <p:cNvPr id="5" name="正方形/長方形 4">
            <a:extLst>
              <a:ext uri="{FF2B5EF4-FFF2-40B4-BE49-F238E27FC236}">
                <a16:creationId xmlns:a16="http://schemas.microsoft.com/office/drawing/2014/main" id="{D881A3D1-165C-4495-A21F-45ABC4F39B1F}"/>
              </a:ext>
            </a:extLst>
          </p:cNvPr>
          <p:cNvSpPr/>
          <p:nvPr/>
        </p:nvSpPr>
        <p:spPr>
          <a:xfrm>
            <a:off x="9830937" y="6268598"/>
            <a:ext cx="2361063" cy="589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油研工業株式会社</a:t>
            </a:r>
            <a:endParaRPr kumimoji="1" lang="en-US" altLang="ja-JP" dirty="0">
              <a:solidFill>
                <a:schemeClr val="tx1"/>
              </a:solidFill>
            </a:endParaRPr>
          </a:p>
          <a:p>
            <a:pPr algn="ctr"/>
            <a:r>
              <a:rPr kumimoji="1" lang="ja-JP" altLang="en-US" dirty="0">
                <a:solidFill>
                  <a:schemeClr val="tx1"/>
                </a:solidFill>
              </a:rPr>
              <a:t>油研健康保険組合</a:t>
            </a:r>
          </a:p>
        </p:txBody>
      </p:sp>
    </p:spTree>
    <p:extLst>
      <p:ext uri="{BB962C8B-B14F-4D97-AF65-F5344CB8AC3E}">
        <p14:creationId xmlns:p14="http://schemas.microsoft.com/office/powerpoint/2010/main" val="3041935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81F721-2B32-4AAB-9A65-B2DC1FF27379}"/>
              </a:ext>
            </a:extLst>
          </p:cNvPr>
          <p:cNvSpPr>
            <a:spLocks noGrp="1"/>
          </p:cNvSpPr>
          <p:nvPr>
            <p:ph type="ctrTitle"/>
          </p:nvPr>
        </p:nvSpPr>
        <p:spPr>
          <a:xfrm>
            <a:off x="885722" y="0"/>
            <a:ext cx="10278270" cy="694382"/>
          </a:xfrm>
        </p:spPr>
        <p:txBody>
          <a:bodyPr>
            <a:normAutofit/>
          </a:bodyPr>
          <a:lstStyle/>
          <a:p>
            <a:r>
              <a:rPr lang="ja-JP" altLang="en-US" sz="4000" dirty="0"/>
              <a:t>４．「安全配慮義務」と「自己保健義務」</a:t>
            </a:r>
            <a:endParaRPr kumimoji="1" lang="ja-JP" altLang="en-US" sz="4000" dirty="0"/>
          </a:p>
        </p:txBody>
      </p:sp>
      <p:sp>
        <p:nvSpPr>
          <p:cNvPr id="3" name="字幕 2">
            <a:extLst>
              <a:ext uri="{FF2B5EF4-FFF2-40B4-BE49-F238E27FC236}">
                <a16:creationId xmlns:a16="http://schemas.microsoft.com/office/drawing/2014/main" id="{0834642A-12FF-44EF-B980-3041FAFFE305}"/>
              </a:ext>
            </a:extLst>
          </p:cNvPr>
          <p:cNvSpPr>
            <a:spLocks noGrp="1"/>
          </p:cNvSpPr>
          <p:nvPr>
            <p:ph type="subTitle" idx="1"/>
          </p:nvPr>
        </p:nvSpPr>
        <p:spPr>
          <a:xfrm>
            <a:off x="364957" y="1033865"/>
            <a:ext cx="11319801" cy="4044911"/>
          </a:xfrm>
        </p:spPr>
        <p:txBody>
          <a:bodyPr>
            <a:normAutofit/>
          </a:bodyPr>
          <a:lstStyle/>
          <a:p>
            <a:pPr algn="l"/>
            <a:r>
              <a:rPr lang="ja-JP" altLang="en-US" dirty="0"/>
              <a:t>「安全配慮義務」とは従業員が安全・健康に働くことができるように配慮する義務であり、事業者（経営者）、管理監督者、従業員がそれぞれの役割を果たすことが重要。</a:t>
            </a:r>
            <a:endParaRPr lang="en-US" altLang="ja-JP" dirty="0"/>
          </a:p>
          <a:p>
            <a:pPr algn="l"/>
            <a:endParaRPr lang="en-US" altLang="ja-JP" dirty="0"/>
          </a:p>
          <a:p>
            <a:pPr algn="l"/>
            <a:endParaRPr lang="en-US" altLang="ja-JP" dirty="0"/>
          </a:p>
          <a:p>
            <a:pPr algn="l"/>
            <a:endParaRPr lang="en-US" altLang="ja-JP" dirty="0"/>
          </a:p>
          <a:p>
            <a:pPr algn="l"/>
            <a:endParaRPr lang="en-US" altLang="ja-JP" dirty="0"/>
          </a:p>
          <a:p>
            <a:pPr algn="l"/>
            <a:endParaRPr lang="en-US" altLang="ja-JP" dirty="0"/>
          </a:p>
          <a:p>
            <a:pPr algn="l"/>
            <a:endParaRPr lang="en-US" altLang="ja-JP" dirty="0"/>
          </a:p>
        </p:txBody>
      </p:sp>
      <p:graphicFrame>
        <p:nvGraphicFramePr>
          <p:cNvPr id="5" name="表 4">
            <a:extLst>
              <a:ext uri="{FF2B5EF4-FFF2-40B4-BE49-F238E27FC236}">
                <a16:creationId xmlns:a16="http://schemas.microsoft.com/office/drawing/2014/main" id="{6D400579-5ED0-46A0-B9FE-02AC9C2841A2}"/>
              </a:ext>
            </a:extLst>
          </p:cNvPr>
          <p:cNvGraphicFramePr>
            <a:graphicFrameLocks noGrp="1"/>
          </p:cNvGraphicFramePr>
          <p:nvPr>
            <p:extLst>
              <p:ext uri="{D42A27DB-BD31-4B8C-83A1-F6EECF244321}">
                <p14:modId xmlns:p14="http://schemas.microsoft.com/office/powerpoint/2010/main" val="510102906"/>
              </p:ext>
            </p:extLst>
          </p:nvPr>
        </p:nvGraphicFramePr>
        <p:xfrm>
          <a:off x="609600" y="2525826"/>
          <a:ext cx="10972800" cy="2811475"/>
        </p:xfrm>
        <a:graphic>
          <a:graphicData uri="http://schemas.openxmlformats.org/drawingml/2006/table">
            <a:tbl>
              <a:tblPr firstRow="1" bandRow="1">
                <a:tableStyleId>{5C22544A-7EE6-4342-B048-85BDC9FD1C3A}</a:tableStyleId>
              </a:tblPr>
              <a:tblGrid>
                <a:gridCol w="2839453">
                  <a:extLst>
                    <a:ext uri="{9D8B030D-6E8A-4147-A177-3AD203B41FA5}">
                      <a16:colId xmlns:a16="http://schemas.microsoft.com/office/drawing/2014/main" val="2917850024"/>
                    </a:ext>
                  </a:extLst>
                </a:gridCol>
                <a:gridCol w="8133347">
                  <a:extLst>
                    <a:ext uri="{9D8B030D-6E8A-4147-A177-3AD203B41FA5}">
                      <a16:colId xmlns:a16="http://schemas.microsoft.com/office/drawing/2014/main" val="646309440"/>
                    </a:ext>
                  </a:extLst>
                </a:gridCol>
              </a:tblGrid>
              <a:tr h="0">
                <a:tc>
                  <a:txBody>
                    <a:bodyPr/>
                    <a:lstStyle/>
                    <a:p>
                      <a:pPr algn="ctr"/>
                      <a:r>
                        <a:rPr kumimoji="1" lang="ja-JP" altLang="en-US" sz="2800" dirty="0">
                          <a:solidFill>
                            <a:schemeClr val="tx1"/>
                          </a:solidFill>
                        </a:rPr>
                        <a:t>人物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a:solidFill>
                            <a:schemeClr val="tx1"/>
                          </a:solidFill>
                        </a:rPr>
                        <a:t>役割</a:t>
                      </a:r>
                      <a:endParaRPr kumimoji="1" lang="en-US" altLang="ja-JP"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80672280"/>
                  </a:ext>
                </a:extLst>
              </a:tr>
              <a:tr h="647395">
                <a:tc>
                  <a:txBody>
                    <a:bodyPr/>
                    <a:lstStyle/>
                    <a:p>
                      <a:pPr algn="ctr"/>
                      <a:r>
                        <a:rPr kumimoji="1" lang="ja-JP" altLang="en-US" sz="2400" b="1" dirty="0">
                          <a:solidFill>
                            <a:schemeClr val="tx1"/>
                          </a:solidFill>
                        </a:rPr>
                        <a:t>事業者</a:t>
                      </a:r>
                      <a:endParaRPr kumimoji="1" lang="en-US" altLang="ja-JP" sz="2400" b="1" dirty="0">
                        <a:solidFill>
                          <a:schemeClr val="tx1"/>
                        </a:solidFill>
                      </a:endParaRPr>
                    </a:p>
                    <a:p>
                      <a:pPr algn="ctr"/>
                      <a:r>
                        <a:rPr kumimoji="1" lang="ja-JP" altLang="en-US" sz="2400" b="1" dirty="0">
                          <a:solidFill>
                            <a:schemeClr val="tx1"/>
                          </a:solidFill>
                        </a:rPr>
                        <a:t>（経営者）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dirty="0">
                          <a:solidFill>
                            <a:schemeClr val="tx1"/>
                          </a:solidFill>
                        </a:rPr>
                        <a:t>安全配慮義務の</a:t>
                      </a:r>
                      <a:r>
                        <a:rPr kumimoji="1" lang="ja-JP" altLang="en-US" sz="2400" b="1" dirty="0">
                          <a:solidFill>
                            <a:srgbClr val="0070C0"/>
                          </a:solidFill>
                        </a:rPr>
                        <a:t>義務主体</a:t>
                      </a:r>
                      <a:endParaRPr kumimoji="1" lang="en-US" altLang="ja-JP" sz="2400" b="1" dirty="0">
                        <a:solidFill>
                          <a:srgbClr val="0070C0"/>
                        </a:solidFill>
                      </a:endParaRPr>
                    </a:p>
                    <a:p>
                      <a:r>
                        <a:rPr kumimoji="1" lang="ja-JP" altLang="en-US" sz="2400" dirty="0">
                          <a:solidFill>
                            <a:schemeClr val="tx1"/>
                          </a:solidFill>
                        </a:rPr>
                        <a:t>企業の方針を明らかにし、体制を構築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5043024"/>
                  </a:ext>
                </a:extLst>
              </a:tr>
              <a:tr h="647395">
                <a:tc>
                  <a:txBody>
                    <a:bodyPr/>
                    <a:lstStyle/>
                    <a:p>
                      <a:pPr algn="ctr"/>
                      <a:r>
                        <a:rPr kumimoji="1" lang="ja-JP" altLang="en-US" sz="2400" b="1" dirty="0">
                          <a:solidFill>
                            <a:schemeClr val="tx1"/>
                          </a:solidFill>
                        </a:rPr>
                        <a:t>管理監督者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dirty="0">
                          <a:solidFill>
                            <a:schemeClr val="tx1"/>
                          </a:solidFill>
                        </a:rPr>
                        <a:t>事業者に代わり、安全配慮義務を実践する</a:t>
                      </a:r>
                      <a:r>
                        <a:rPr kumimoji="1" lang="ja-JP" altLang="en-US" sz="2400" b="1" dirty="0">
                          <a:solidFill>
                            <a:srgbClr val="0070C0"/>
                          </a:solidFill>
                        </a:rPr>
                        <a:t>履行補助者</a:t>
                      </a:r>
                      <a:endParaRPr kumimoji="1" lang="en-US" altLang="ja-JP" sz="2400" b="1" dirty="0">
                        <a:solidFill>
                          <a:srgbClr val="0070C0"/>
                        </a:solidFill>
                      </a:endParaRPr>
                    </a:p>
                    <a:p>
                      <a:r>
                        <a:rPr kumimoji="1" lang="ja-JP" altLang="en-US" sz="2400" dirty="0">
                          <a:solidFill>
                            <a:schemeClr val="tx1"/>
                          </a:solidFill>
                        </a:rPr>
                        <a:t>従業員の健康管理に努め、的確な安全配慮を行なう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3610044"/>
                  </a:ext>
                </a:extLst>
              </a:tr>
              <a:tr h="647395">
                <a:tc>
                  <a:txBody>
                    <a:bodyPr/>
                    <a:lstStyle/>
                    <a:p>
                      <a:pPr algn="ctr"/>
                      <a:r>
                        <a:rPr kumimoji="1" lang="ja-JP" altLang="en-US" sz="2400" b="1" dirty="0">
                          <a:solidFill>
                            <a:schemeClr val="tx1"/>
                          </a:solidFill>
                        </a:rPr>
                        <a:t>従業員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b="1" dirty="0">
                          <a:solidFill>
                            <a:srgbClr val="0070C0"/>
                          </a:solidFill>
                        </a:rPr>
                        <a:t>自己保健義務</a:t>
                      </a:r>
                      <a:r>
                        <a:rPr kumimoji="1" lang="ja-JP" altLang="en-US" sz="2400" dirty="0">
                          <a:solidFill>
                            <a:schemeClr val="tx1"/>
                          </a:solidFill>
                        </a:rPr>
                        <a:t>があり、事業者が行う安全配慮義務に協力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0020461"/>
                  </a:ext>
                </a:extLst>
              </a:tr>
            </a:tbl>
          </a:graphicData>
        </a:graphic>
      </p:graphicFrame>
      <p:sp>
        <p:nvSpPr>
          <p:cNvPr id="6" name="正方形/長方形 5">
            <a:extLst>
              <a:ext uri="{FF2B5EF4-FFF2-40B4-BE49-F238E27FC236}">
                <a16:creationId xmlns:a16="http://schemas.microsoft.com/office/drawing/2014/main" id="{9B87906F-B180-4214-8FCC-9380228256E8}"/>
              </a:ext>
            </a:extLst>
          </p:cNvPr>
          <p:cNvSpPr/>
          <p:nvPr/>
        </p:nvSpPr>
        <p:spPr>
          <a:xfrm>
            <a:off x="9830937" y="6268598"/>
            <a:ext cx="2361063" cy="589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油研工業株式会社</a:t>
            </a:r>
            <a:endParaRPr kumimoji="1" lang="en-US" altLang="ja-JP" dirty="0">
              <a:solidFill>
                <a:schemeClr val="tx1"/>
              </a:solidFill>
            </a:endParaRPr>
          </a:p>
          <a:p>
            <a:pPr algn="ctr"/>
            <a:r>
              <a:rPr kumimoji="1" lang="ja-JP" altLang="en-US" dirty="0">
                <a:solidFill>
                  <a:schemeClr val="tx1"/>
                </a:solidFill>
              </a:rPr>
              <a:t>油研健康保険組合</a:t>
            </a:r>
          </a:p>
        </p:txBody>
      </p:sp>
    </p:spTree>
    <p:extLst>
      <p:ext uri="{BB962C8B-B14F-4D97-AF65-F5344CB8AC3E}">
        <p14:creationId xmlns:p14="http://schemas.microsoft.com/office/powerpoint/2010/main" val="1497161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81F721-2B32-4AAB-9A65-B2DC1FF27379}"/>
              </a:ext>
            </a:extLst>
          </p:cNvPr>
          <p:cNvSpPr>
            <a:spLocks noGrp="1"/>
          </p:cNvSpPr>
          <p:nvPr>
            <p:ph type="ctrTitle"/>
          </p:nvPr>
        </p:nvSpPr>
        <p:spPr>
          <a:xfrm>
            <a:off x="982441" y="0"/>
            <a:ext cx="10227113" cy="694382"/>
          </a:xfrm>
        </p:spPr>
        <p:txBody>
          <a:bodyPr>
            <a:normAutofit/>
          </a:bodyPr>
          <a:lstStyle/>
          <a:p>
            <a:r>
              <a:rPr kumimoji="1" lang="ja-JP" altLang="en-US" sz="4000" dirty="0"/>
              <a:t>５．「特定健診」と「特定保健指導」</a:t>
            </a:r>
          </a:p>
        </p:txBody>
      </p:sp>
      <p:sp>
        <p:nvSpPr>
          <p:cNvPr id="3" name="字幕 2">
            <a:extLst>
              <a:ext uri="{FF2B5EF4-FFF2-40B4-BE49-F238E27FC236}">
                <a16:creationId xmlns:a16="http://schemas.microsoft.com/office/drawing/2014/main" id="{0834642A-12FF-44EF-B980-3041FAFFE305}"/>
              </a:ext>
            </a:extLst>
          </p:cNvPr>
          <p:cNvSpPr>
            <a:spLocks noGrp="1"/>
          </p:cNvSpPr>
          <p:nvPr>
            <p:ph type="subTitle" idx="1"/>
          </p:nvPr>
        </p:nvSpPr>
        <p:spPr>
          <a:xfrm>
            <a:off x="305873" y="881814"/>
            <a:ext cx="11580251" cy="5316967"/>
          </a:xfrm>
        </p:spPr>
        <p:txBody>
          <a:bodyPr>
            <a:normAutofit fontScale="62500" lnSpcReduction="20000"/>
          </a:bodyPr>
          <a:lstStyle/>
          <a:p>
            <a:pPr algn="l"/>
            <a:r>
              <a:rPr lang="ja-JP" altLang="en-US" dirty="0"/>
              <a:t>「特定健診」は、</a:t>
            </a:r>
            <a:r>
              <a:rPr lang="en-US" altLang="ja-JP" dirty="0"/>
              <a:t>40</a:t>
            </a:r>
            <a:r>
              <a:rPr lang="ja-JP" altLang="en-US" dirty="0"/>
              <a:t>歳以上の被保険者を対象に健康保険組合にて実施しており、受診を希望する</a:t>
            </a:r>
            <a:r>
              <a:rPr lang="en-US" altLang="ja-JP" dirty="0"/>
              <a:t>35</a:t>
            </a:r>
            <a:r>
              <a:rPr lang="ja-JP" altLang="en-US" dirty="0"/>
              <a:t>歳以上の本人と</a:t>
            </a:r>
            <a:r>
              <a:rPr lang="en-US" altLang="ja-JP" dirty="0"/>
              <a:t>40</a:t>
            </a:r>
            <a:r>
              <a:rPr lang="ja-JP" altLang="en-US" dirty="0"/>
              <a:t>歳以上の</a:t>
            </a:r>
            <a:endParaRPr lang="en-US" altLang="ja-JP" dirty="0"/>
          </a:p>
          <a:p>
            <a:pPr algn="l"/>
            <a:r>
              <a:rPr lang="ja-JP" altLang="en-US" dirty="0"/>
              <a:t>扶養家族に対し人間ドッグを実施する場合と、健康診断実施時に特定健診項目を受診する場合があります。健診結果より、以下</a:t>
            </a:r>
            <a:endParaRPr lang="en-US" altLang="ja-JP" dirty="0"/>
          </a:p>
          <a:p>
            <a:pPr algn="l"/>
            <a:r>
              <a:rPr lang="ja-JP" altLang="en-US" dirty="0"/>
              <a:t>数値の該当者に対し「特定保健指導」を実施しています。</a:t>
            </a:r>
            <a:endParaRPr lang="en-US" altLang="ja-JP" dirty="0"/>
          </a:p>
          <a:p>
            <a:pPr algn="l"/>
            <a:r>
              <a:rPr lang="ja-JP" altLang="en-US" dirty="0"/>
              <a:t>　・メタボリックシンドローム該当者判別　　　　　</a:t>
            </a:r>
            <a:r>
              <a:rPr lang="en-US" altLang="zh-TW" dirty="0"/>
              <a:t>※BMI</a:t>
            </a:r>
            <a:r>
              <a:rPr lang="zh-TW" altLang="en-US" dirty="0"/>
              <a:t>＝体重（</a:t>
            </a:r>
            <a:r>
              <a:rPr lang="en-US" altLang="zh-TW" dirty="0"/>
              <a:t>kg</a:t>
            </a:r>
            <a:r>
              <a:rPr lang="zh-TW" altLang="en-US" dirty="0"/>
              <a:t>）</a:t>
            </a:r>
            <a:r>
              <a:rPr lang="en-US" altLang="zh-TW" dirty="0"/>
              <a:t>÷</a:t>
            </a:r>
            <a:r>
              <a:rPr lang="zh-TW" altLang="en-US" dirty="0"/>
              <a:t>身長（</a:t>
            </a:r>
            <a:r>
              <a:rPr lang="en-US" altLang="zh-TW" dirty="0"/>
              <a:t>m</a:t>
            </a:r>
            <a:r>
              <a:rPr lang="zh-TW" altLang="en-US" dirty="0"/>
              <a:t>）</a:t>
            </a:r>
            <a:r>
              <a:rPr lang="en-US" altLang="zh-TW" dirty="0"/>
              <a:t>÷</a:t>
            </a:r>
            <a:r>
              <a:rPr lang="zh-TW" altLang="en-US" dirty="0"/>
              <a:t>身長（</a:t>
            </a:r>
            <a:r>
              <a:rPr lang="en-US" altLang="zh-TW" dirty="0"/>
              <a:t>m</a:t>
            </a:r>
            <a:r>
              <a:rPr lang="zh-TW" altLang="en-US" dirty="0"/>
              <a:t>）</a:t>
            </a:r>
            <a:endParaRPr lang="en-US" altLang="ja-JP" dirty="0"/>
          </a:p>
          <a:p>
            <a:pPr algn="l"/>
            <a:endParaRPr lang="en-US" altLang="ja-JP" dirty="0"/>
          </a:p>
          <a:p>
            <a:pPr algn="l"/>
            <a:endParaRPr lang="en-US" altLang="ja-JP" dirty="0"/>
          </a:p>
          <a:p>
            <a:pPr algn="l"/>
            <a:endParaRPr lang="en-US" altLang="ja-JP" dirty="0"/>
          </a:p>
          <a:p>
            <a:pPr algn="l"/>
            <a:endParaRPr lang="en-US" altLang="ja-JP" dirty="0"/>
          </a:p>
          <a:p>
            <a:pPr algn="l"/>
            <a:endParaRPr lang="en-US" altLang="ja-JP" dirty="0"/>
          </a:p>
          <a:p>
            <a:pPr algn="l"/>
            <a:endParaRPr lang="en-US" altLang="ja-JP" dirty="0"/>
          </a:p>
          <a:p>
            <a:pPr algn="l"/>
            <a:endParaRPr lang="en-US" altLang="ja-JP" dirty="0"/>
          </a:p>
          <a:p>
            <a:pPr algn="l"/>
            <a:r>
              <a:rPr lang="ja-JP" altLang="en-US" dirty="0"/>
              <a:t>　</a:t>
            </a:r>
            <a:r>
              <a:rPr lang="ja-JP" altLang="en-US" dirty="0">
                <a:solidFill>
                  <a:srgbClr val="FF0000"/>
                </a:solidFill>
              </a:rPr>
              <a:t>「特定保健指導」</a:t>
            </a:r>
            <a:r>
              <a:rPr lang="ja-JP" altLang="en-US" dirty="0"/>
              <a:t>は医師や保健師、管理栄養士が面接・指導を行い、各個人に合った生活習慣改善プログラムを提供します。</a:t>
            </a:r>
            <a:endParaRPr lang="en-US" altLang="ja-JP" dirty="0"/>
          </a:p>
          <a:p>
            <a:pPr algn="l"/>
            <a:r>
              <a:rPr lang="ja-JP" altLang="en-US" dirty="0">
                <a:solidFill>
                  <a:srgbClr val="FF0000"/>
                </a:solidFill>
              </a:rPr>
              <a:t>高齢化に伴う脳心臓疾患への懸念</a:t>
            </a:r>
            <a:r>
              <a:rPr lang="ja-JP" altLang="en-US" dirty="0"/>
              <a:t>と</a:t>
            </a:r>
            <a:r>
              <a:rPr lang="ja-JP" altLang="en-US" dirty="0">
                <a:solidFill>
                  <a:srgbClr val="FF0000"/>
                </a:solidFill>
              </a:rPr>
              <a:t>重大疾病のリスクが高まる</a:t>
            </a:r>
            <a:r>
              <a:rPr lang="ja-JP" altLang="en-US" dirty="0"/>
              <a:t>ことを予防するため、積極的な「特定保健指導」への参加を勧めて</a:t>
            </a:r>
            <a:endParaRPr lang="en-US" altLang="ja-JP" dirty="0"/>
          </a:p>
          <a:p>
            <a:pPr algn="l"/>
            <a:r>
              <a:rPr lang="ja-JP" altLang="en-US" dirty="0"/>
              <a:t>います。更に厚労省が定める受診率に満たない場合は、ペナルティとして後期高齢者支援金が加算される制度により</a:t>
            </a:r>
            <a:r>
              <a:rPr lang="en-US" altLang="ja-JP" dirty="0"/>
              <a:t>2019</a:t>
            </a:r>
            <a:r>
              <a:rPr lang="ja-JP" altLang="en-US" dirty="0"/>
              <a:t>～</a:t>
            </a:r>
            <a:r>
              <a:rPr lang="en-US" altLang="ja-JP" dirty="0"/>
              <a:t>2020</a:t>
            </a:r>
            <a:r>
              <a:rPr lang="ja-JP" altLang="en-US" dirty="0"/>
              <a:t>年</a:t>
            </a:r>
            <a:endParaRPr lang="en-US" altLang="ja-JP" dirty="0"/>
          </a:p>
          <a:p>
            <a:pPr algn="l"/>
            <a:r>
              <a:rPr lang="ja-JP" altLang="en-US" dirty="0"/>
              <a:t>度においてペナルティを支払った経緯があるため、毎年該当者に強く参加を勧めています。数値を改善し対象外となれるよう健康に</a:t>
            </a:r>
            <a:endParaRPr lang="en-US" altLang="ja-JP" dirty="0"/>
          </a:p>
          <a:p>
            <a:pPr algn="l"/>
            <a:r>
              <a:rPr lang="ja-JP" altLang="en-US" dirty="0"/>
              <a:t>留意ください。また、</a:t>
            </a:r>
            <a:r>
              <a:rPr lang="ja-JP" altLang="en-US" dirty="0">
                <a:solidFill>
                  <a:srgbClr val="FF0000"/>
                </a:solidFill>
              </a:rPr>
              <a:t>「労災二次健診」同様に該当者上長に報告の後、受診勧奨する場合があります。</a:t>
            </a:r>
          </a:p>
        </p:txBody>
      </p:sp>
      <p:graphicFrame>
        <p:nvGraphicFramePr>
          <p:cNvPr id="5" name="表 4">
            <a:extLst>
              <a:ext uri="{FF2B5EF4-FFF2-40B4-BE49-F238E27FC236}">
                <a16:creationId xmlns:a16="http://schemas.microsoft.com/office/drawing/2014/main" id="{4D2BF5BA-08F9-49CD-9A87-3CDA28976A78}"/>
              </a:ext>
            </a:extLst>
          </p:cNvPr>
          <p:cNvGraphicFramePr>
            <a:graphicFrameLocks noGrp="1"/>
          </p:cNvGraphicFramePr>
          <p:nvPr>
            <p:extLst>
              <p:ext uri="{D42A27DB-BD31-4B8C-83A1-F6EECF244321}">
                <p14:modId xmlns:p14="http://schemas.microsoft.com/office/powerpoint/2010/main" val="4136772024"/>
              </p:ext>
            </p:extLst>
          </p:nvPr>
        </p:nvGraphicFramePr>
        <p:xfrm>
          <a:off x="1057686" y="1984723"/>
          <a:ext cx="8773251" cy="1645920"/>
        </p:xfrm>
        <a:graphic>
          <a:graphicData uri="http://schemas.openxmlformats.org/drawingml/2006/table">
            <a:tbl>
              <a:tblPr firstRow="1" bandRow="1">
                <a:tableStyleId>{5C22544A-7EE6-4342-B048-85BDC9FD1C3A}</a:tableStyleId>
              </a:tblPr>
              <a:tblGrid>
                <a:gridCol w="2300250">
                  <a:extLst>
                    <a:ext uri="{9D8B030D-6E8A-4147-A177-3AD203B41FA5}">
                      <a16:colId xmlns:a16="http://schemas.microsoft.com/office/drawing/2014/main" val="544320740"/>
                    </a:ext>
                  </a:extLst>
                </a:gridCol>
                <a:gridCol w="6473001">
                  <a:extLst>
                    <a:ext uri="{9D8B030D-6E8A-4147-A177-3AD203B41FA5}">
                      <a16:colId xmlns:a16="http://schemas.microsoft.com/office/drawing/2014/main" val="4045908943"/>
                    </a:ext>
                  </a:extLst>
                </a:gridCol>
              </a:tblGrid>
              <a:tr h="0">
                <a:tc rowSpan="2">
                  <a:txBody>
                    <a:bodyPr/>
                    <a:lstStyle/>
                    <a:p>
                      <a:r>
                        <a:rPr kumimoji="1" lang="ja-JP" altLang="en-US" sz="1200" dirty="0">
                          <a:solidFill>
                            <a:schemeClr val="tx1"/>
                          </a:solidFill>
                        </a:rPr>
                        <a:t>内臓脂肪蓄積リスク</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rPr>
                        <a:t>男性</a:t>
                      </a:r>
                      <a:r>
                        <a:rPr lang="en-US" altLang="ja-JP" sz="1200" dirty="0">
                          <a:solidFill>
                            <a:schemeClr val="tx1"/>
                          </a:solidFill>
                        </a:rPr>
                        <a:t>85cm</a:t>
                      </a:r>
                      <a:r>
                        <a:rPr lang="ja-JP" altLang="en-US" sz="1200" dirty="0">
                          <a:solidFill>
                            <a:schemeClr val="tx1"/>
                          </a:solidFill>
                        </a:rPr>
                        <a:t>以上、女性</a:t>
                      </a:r>
                      <a:r>
                        <a:rPr lang="en-US" altLang="ja-JP" sz="1200" dirty="0">
                          <a:solidFill>
                            <a:schemeClr val="tx1"/>
                          </a:solidFill>
                        </a:rPr>
                        <a:t>90cm</a:t>
                      </a:r>
                      <a:r>
                        <a:rPr lang="ja-JP" altLang="en-US" sz="1200" dirty="0">
                          <a:solidFill>
                            <a:schemeClr val="tx1"/>
                          </a:solidFill>
                        </a:rPr>
                        <a:t>以上</a:t>
                      </a:r>
                      <a:endParaRPr lang="en-US" altLang="ja-JP"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1794358"/>
                  </a:ext>
                </a:extLst>
              </a:tr>
              <a:tr h="27239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b="1" dirty="0"/>
                        <a:t>男性</a:t>
                      </a:r>
                      <a:r>
                        <a:rPr lang="en-US" altLang="ja-JP" sz="1200" b="1" dirty="0"/>
                        <a:t>85cm</a:t>
                      </a:r>
                      <a:r>
                        <a:rPr lang="ja-JP" altLang="en-US" sz="1200" b="1" dirty="0"/>
                        <a:t>未満、女性</a:t>
                      </a:r>
                      <a:r>
                        <a:rPr lang="en-US" altLang="ja-JP" sz="1200" b="1" dirty="0"/>
                        <a:t>90cm</a:t>
                      </a:r>
                      <a:r>
                        <a:rPr lang="ja-JP" altLang="en-US" sz="1200" b="1" dirty="0"/>
                        <a:t>未満 かつ </a:t>
                      </a:r>
                      <a:r>
                        <a:rPr lang="en-US" altLang="ja-JP" sz="1200" b="1" dirty="0"/>
                        <a:t>BMI</a:t>
                      </a:r>
                      <a:r>
                        <a:rPr lang="ja-JP" altLang="en-US" sz="1200" b="1" dirty="0"/>
                        <a:t>：</a:t>
                      </a:r>
                      <a:r>
                        <a:rPr lang="en-US" altLang="ja-JP" sz="1200" b="1" dirty="0"/>
                        <a:t>25</a:t>
                      </a:r>
                      <a:r>
                        <a:rPr lang="ja-JP" altLang="en-US" sz="1200" b="1" dirty="0"/>
                        <a:t>以上</a:t>
                      </a:r>
                      <a:endParaRPr kumimoji="1" lang="ja-JP" alt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2607573"/>
                  </a:ext>
                </a:extLst>
              </a:tr>
              <a:tr h="272390">
                <a:tc rowSpan="4">
                  <a:txBody>
                    <a:bodyPr/>
                    <a:lstStyle/>
                    <a:p>
                      <a:r>
                        <a:rPr kumimoji="1" lang="ja-JP" altLang="en-US" sz="1200" b="1" dirty="0">
                          <a:solidFill>
                            <a:schemeClr val="tx1"/>
                          </a:solidFill>
                        </a:rPr>
                        <a:t>追加リスク判定項目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b="1" dirty="0"/>
                        <a:t>①空腹時</a:t>
                      </a:r>
                      <a:r>
                        <a:rPr lang="ja-JP" altLang="en-US" sz="1200" b="1" dirty="0">
                          <a:solidFill>
                            <a:srgbClr val="FF0000"/>
                          </a:solidFill>
                        </a:rPr>
                        <a:t>血糖</a:t>
                      </a:r>
                      <a:r>
                        <a:rPr lang="ja-JP" altLang="en-US" sz="1200" b="1" dirty="0"/>
                        <a:t> </a:t>
                      </a:r>
                      <a:r>
                        <a:rPr lang="en-US" altLang="ja-JP" sz="1200" b="1" dirty="0"/>
                        <a:t>100㎎/㎗</a:t>
                      </a:r>
                      <a:r>
                        <a:rPr lang="ja-JP" altLang="en-US" sz="1200" b="1" dirty="0"/>
                        <a:t>以上　または　</a:t>
                      </a:r>
                      <a:r>
                        <a:rPr lang="en-US" altLang="ja-JP" sz="1200" b="1" dirty="0">
                          <a:solidFill>
                            <a:srgbClr val="FF0000"/>
                          </a:solidFill>
                        </a:rPr>
                        <a:t>HbA1c</a:t>
                      </a:r>
                      <a:r>
                        <a:rPr lang="ja-JP" altLang="en-US" sz="1200" b="1" dirty="0">
                          <a:solidFill>
                            <a:srgbClr val="FF0000"/>
                          </a:solidFill>
                        </a:rPr>
                        <a:t> </a:t>
                      </a:r>
                      <a:r>
                        <a:rPr lang="en-US" altLang="ja-JP" sz="1200" b="1" dirty="0"/>
                        <a:t>5.6</a:t>
                      </a:r>
                      <a:r>
                        <a:rPr lang="ja-JP" altLang="en-US" sz="1200" b="1" dirty="0"/>
                        <a:t>％以上</a:t>
                      </a:r>
                      <a:endParaRPr kumimoji="1" lang="ja-JP" alt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519923"/>
                  </a:ext>
                </a:extLst>
              </a:tr>
              <a:tr h="27239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b="1" dirty="0"/>
                        <a:t>②</a:t>
                      </a:r>
                      <a:r>
                        <a:rPr lang="ja-JP" altLang="en-US" sz="1200" b="1" dirty="0">
                          <a:solidFill>
                            <a:srgbClr val="FF0000"/>
                          </a:solidFill>
                        </a:rPr>
                        <a:t>中性脂肪</a:t>
                      </a:r>
                      <a:r>
                        <a:rPr lang="ja-JP" altLang="en-US" sz="1200" b="1" dirty="0"/>
                        <a:t> </a:t>
                      </a:r>
                      <a:r>
                        <a:rPr lang="en-US" altLang="ja-JP" sz="1200" b="1" dirty="0"/>
                        <a:t>150㎎/㎗</a:t>
                      </a:r>
                      <a:r>
                        <a:rPr lang="ja-JP" altLang="en-US" sz="1200" b="1" dirty="0"/>
                        <a:t>以上　または　</a:t>
                      </a:r>
                      <a:r>
                        <a:rPr lang="en-US" altLang="ja-JP" sz="1200" b="1" dirty="0"/>
                        <a:t>b</a:t>
                      </a:r>
                      <a:r>
                        <a:rPr lang="ja-JP" altLang="en-US" sz="1200" b="1" dirty="0"/>
                        <a:t>：</a:t>
                      </a:r>
                      <a:r>
                        <a:rPr lang="en-US" altLang="ja-JP" sz="1200" b="1" dirty="0">
                          <a:solidFill>
                            <a:srgbClr val="FF0000"/>
                          </a:solidFill>
                        </a:rPr>
                        <a:t>HDL</a:t>
                      </a:r>
                      <a:r>
                        <a:rPr lang="ja-JP" altLang="en-US" sz="1200" b="1" dirty="0">
                          <a:solidFill>
                            <a:srgbClr val="FF0000"/>
                          </a:solidFill>
                        </a:rPr>
                        <a:t>コレステロール </a:t>
                      </a:r>
                      <a:r>
                        <a:rPr lang="en-US" altLang="ja-JP" sz="1200" b="1" dirty="0"/>
                        <a:t>40㎎/㎗</a:t>
                      </a:r>
                      <a:r>
                        <a:rPr lang="ja-JP" altLang="en-US" sz="1200" b="1" dirty="0"/>
                        <a:t>未満</a:t>
                      </a:r>
                      <a:endParaRPr kumimoji="1" lang="ja-JP" alt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5360168"/>
                  </a:ext>
                </a:extLst>
              </a:tr>
              <a:tr h="27239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b="1" dirty="0"/>
                        <a:t>③</a:t>
                      </a:r>
                      <a:r>
                        <a:rPr lang="ja-JP" altLang="en-US" sz="1200" b="1" dirty="0">
                          <a:solidFill>
                            <a:srgbClr val="FF0000"/>
                          </a:solidFill>
                        </a:rPr>
                        <a:t>血圧</a:t>
                      </a:r>
                      <a:r>
                        <a:rPr lang="ja-JP" altLang="en-US" sz="1200" b="1" dirty="0"/>
                        <a:t>　収縮期 </a:t>
                      </a:r>
                      <a:r>
                        <a:rPr lang="en-US" altLang="ja-JP" sz="1200" b="1" dirty="0"/>
                        <a:t>130㎜Hg</a:t>
                      </a:r>
                      <a:r>
                        <a:rPr lang="ja-JP" altLang="en-US" sz="1200" b="1" dirty="0"/>
                        <a:t>以上　または　拡張期 </a:t>
                      </a:r>
                      <a:r>
                        <a:rPr lang="en-US" altLang="ja-JP" sz="1200" b="1" dirty="0"/>
                        <a:t>85㎜Hg</a:t>
                      </a:r>
                      <a:r>
                        <a:rPr lang="ja-JP" altLang="en-US" sz="1200" b="1" dirty="0"/>
                        <a:t>以上</a:t>
                      </a:r>
                      <a:endParaRPr kumimoji="1" lang="ja-JP" alt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9799000"/>
                  </a:ext>
                </a:extLst>
              </a:tr>
              <a:tr h="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b="1" dirty="0"/>
                        <a:t>④</a:t>
                      </a:r>
                      <a:r>
                        <a:rPr lang="ja-JP" altLang="en-US" sz="1200" b="1" dirty="0">
                          <a:solidFill>
                            <a:srgbClr val="FF0000"/>
                          </a:solidFill>
                        </a:rPr>
                        <a:t>喫煙習慣あり</a:t>
                      </a:r>
                      <a:endParaRPr kumimoji="1" lang="ja-JP" alt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5945581"/>
                  </a:ext>
                </a:extLst>
              </a:tr>
            </a:tbl>
          </a:graphicData>
        </a:graphic>
      </p:graphicFrame>
      <p:sp>
        <p:nvSpPr>
          <p:cNvPr id="6" name="正方形/長方形 5">
            <a:extLst>
              <a:ext uri="{FF2B5EF4-FFF2-40B4-BE49-F238E27FC236}">
                <a16:creationId xmlns:a16="http://schemas.microsoft.com/office/drawing/2014/main" id="{CE330B61-33A4-4CF6-9A3F-982258DF2516}"/>
              </a:ext>
            </a:extLst>
          </p:cNvPr>
          <p:cNvSpPr/>
          <p:nvPr/>
        </p:nvSpPr>
        <p:spPr>
          <a:xfrm>
            <a:off x="9830937" y="6268598"/>
            <a:ext cx="2361063" cy="589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油研工業株式会社</a:t>
            </a:r>
            <a:endParaRPr kumimoji="1" lang="en-US" altLang="ja-JP" dirty="0">
              <a:solidFill>
                <a:schemeClr val="tx1"/>
              </a:solidFill>
            </a:endParaRPr>
          </a:p>
          <a:p>
            <a:pPr algn="ctr"/>
            <a:r>
              <a:rPr kumimoji="1" lang="ja-JP" altLang="en-US" dirty="0">
                <a:solidFill>
                  <a:schemeClr val="tx1"/>
                </a:solidFill>
              </a:rPr>
              <a:t>油研健康保険組合</a:t>
            </a:r>
          </a:p>
        </p:txBody>
      </p:sp>
    </p:spTree>
    <p:extLst>
      <p:ext uri="{BB962C8B-B14F-4D97-AF65-F5344CB8AC3E}">
        <p14:creationId xmlns:p14="http://schemas.microsoft.com/office/powerpoint/2010/main" val="356074469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557</TotalTime>
  <Words>1752</Words>
  <Application>Microsoft Office PowerPoint</Application>
  <PresentationFormat>ワイド画面</PresentationFormat>
  <Paragraphs>154</Paragraphs>
  <Slides>7</Slides>
  <Notes>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游ゴシック</vt:lpstr>
      <vt:lpstr>游ゴシック Light</vt:lpstr>
      <vt:lpstr>Arial</vt:lpstr>
      <vt:lpstr>Office テーマ</vt:lpstr>
      <vt:lpstr>健康習慣と健康診断後の対応について</vt:lpstr>
      <vt:lpstr>PowerPoint プレゼンテーション</vt:lpstr>
      <vt:lpstr>１．「労災二次健診」と「二次健診」</vt:lpstr>
      <vt:lpstr>２．会社の産業医による「就業判定」と部門間協議</vt:lpstr>
      <vt:lpstr>３．懸念されるさまざまな病気</vt:lpstr>
      <vt:lpstr>４．「安全配慮義務」と「自己保健義務」</vt:lpstr>
      <vt:lpstr>５．「特定健診」と「特定保健指導」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kenpo</dc:creator>
  <cp:lastModifiedBy>徳増　悠一</cp:lastModifiedBy>
  <cp:revision>66</cp:revision>
  <cp:lastPrinted>2023-10-12T00:23:30Z</cp:lastPrinted>
  <dcterms:created xsi:type="dcterms:W3CDTF">2023-09-29T04:24:14Z</dcterms:created>
  <dcterms:modified xsi:type="dcterms:W3CDTF">2023-11-08T01:00:18Z</dcterms:modified>
</cp:coreProperties>
</file>